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44"/>
  </p:notesMasterIdLst>
  <p:sldIdLst>
    <p:sldId id="256" r:id="rId2"/>
    <p:sldId id="385" r:id="rId3"/>
    <p:sldId id="2147469935" r:id="rId4"/>
    <p:sldId id="387" r:id="rId5"/>
    <p:sldId id="386" r:id="rId6"/>
    <p:sldId id="389" r:id="rId7"/>
    <p:sldId id="391" r:id="rId8"/>
    <p:sldId id="2147469507" r:id="rId9"/>
    <p:sldId id="373" r:id="rId10"/>
    <p:sldId id="2147469923" r:id="rId11"/>
    <p:sldId id="2147469922" r:id="rId12"/>
    <p:sldId id="2147469924" r:id="rId13"/>
    <p:sldId id="375" r:id="rId14"/>
    <p:sldId id="2147469925" r:id="rId15"/>
    <p:sldId id="2147469926" r:id="rId16"/>
    <p:sldId id="264" r:id="rId17"/>
    <p:sldId id="329" r:id="rId18"/>
    <p:sldId id="330" r:id="rId19"/>
    <p:sldId id="352" r:id="rId20"/>
    <p:sldId id="374" r:id="rId21"/>
    <p:sldId id="2147469927" r:id="rId22"/>
    <p:sldId id="334" r:id="rId23"/>
    <p:sldId id="2147469928" r:id="rId24"/>
    <p:sldId id="2147469929" r:id="rId25"/>
    <p:sldId id="2147469930" r:id="rId26"/>
    <p:sldId id="2147469931" r:id="rId27"/>
    <p:sldId id="306" r:id="rId28"/>
    <p:sldId id="370" r:id="rId29"/>
    <p:sldId id="351" r:id="rId30"/>
    <p:sldId id="272" r:id="rId31"/>
    <p:sldId id="2147469932" r:id="rId32"/>
    <p:sldId id="2147469933" r:id="rId33"/>
    <p:sldId id="2147469934" r:id="rId34"/>
    <p:sldId id="392" r:id="rId35"/>
    <p:sldId id="393" r:id="rId36"/>
    <p:sldId id="394" r:id="rId37"/>
    <p:sldId id="395" r:id="rId38"/>
    <p:sldId id="273" r:id="rId39"/>
    <p:sldId id="381" r:id="rId40"/>
    <p:sldId id="382" r:id="rId41"/>
    <p:sldId id="293" r:id="rId42"/>
    <p:sldId id="3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1C7E6E-189D-436C-8CA6-20BB1982410E}">
          <p14:sldIdLst>
            <p14:sldId id="256"/>
          </p14:sldIdLst>
        </p14:section>
        <p14:section name="Introduction" id="{CD98DAEF-09C7-4F92-8DE0-A43BAB09B67A}">
          <p14:sldIdLst>
            <p14:sldId id="385"/>
            <p14:sldId id="2147469935"/>
            <p14:sldId id="387"/>
            <p14:sldId id="386"/>
            <p14:sldId id="389"/>
          </p14:sldIdLst>
        </p14:section>
        <p14:section name=".NET MAUI" id="{BA6762B0-0782-4CF8-8C6D-8820AF64CF8F}">
          <p14:sldIdLst>
            <p14:sldId id="391"/>
            <p14:sldId id="2147469507"/>
            <p14:sldId id="373"/>
            <p14:sldId id="2147469923"/>
            <p14:sldId id="2147469922"/>
            <p14:sldId id="2147469924"/>
            <p14:sldId id="375"/>
            <p14:sldId id="2147469925"/>
            <p14:sldId id="2147469926"/>
          </p14:sldIdLst>
        </p14:section>
        <p14:section name="Setup" id="{35FF8937-8EAA-4984-8FB3-492778D0B755}">
          <p14:sldIdLst>
            <p14:sldId id="264"/>
            <p14:sldId id="329"/>
            <p14:sldId id="330"/>
            <p14:sldId id="352"/>
            <p14:sldId id="374"/>
            <p14:sldId id="2147469927"/>
            <p14:sldId id="334"/>
            <p14:sldId id="2147469928"/>
          </p14:sldIdLst>
        </p14:section>
        <p14:section name="Layouts" id="{A5D22312-69A9-4264-9918-4FDF305FBCA6}">
          <p14:sldIdLst>
            <p14:sldId id="2147469929"/>
            <p14:sldId id="2147469930"/>
            <p14:sldId id="2147469931"/>
            <p14:sldId id="306"/>
            <p14:sldId id="370"/>
            <p14:sldId id="351"/>
          </p14:sldIdLst>
        </p14:section>
        <p14:section name="Controls" id="{63BCD4EE-0A1C-4705-B740-00D2707E7B37}">
          <p14:sldIdLst>
            <p14:sldId id="272"/>
            <p14:sldId id="2147469932"/>
            <p14:sldId id="2147469933"/>
            <p14:sldId id="2147469934"/>
            <p14:sldId id="392"/>
            <p14:sldId id="393"/>
            <p14:sldId id="394"/>
            <p14:sldId id="395"/>
            <p14:sldId id="273"/>
          </p14:sldIdLst>
        </p14:section>
        <p14:section name="Bonus - Pages" id="{6DBB7EEE-FA77-42AA-B0DB-A361AD808517}">
          <p14:sldIdLst>
            <p14:sldId id="381"/>
            <p14:sldId id="382"/>
            <p14:sldId id="293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82AC"/>
    <a:srgbClr val="AA59A2"/>
    <a:srgbClr val="7DC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83384" autoAdjust="0"/>
  </p:normalViewPr>
  <p:slideViewPr>
    <p:cSldViewPr snapToGrid="0">
      <p:cViewPr varScale="1">
        <p:scale>
          <a:sx n="111" d="100"/>
          <a:sy n="111" d="100"/>
        </p:scale>
        <p:origin x="306" y="13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Setup</a:t>
          </a:r>
          <a:endParaRPr lang="en-US" dirty="0">
            <a:solidFill>
              <a:schemeClr val="bg1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chemeClr val="bg1"/>
              </a:solidFill>
            </a:rPr>
            <a:t>Layout</a:t>
          </a:r>
          <a:r>
            <a:rPr lang="en-US" dirty="0">
              <a:solidFill>
                <a:schemeClr val="bg1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F11D75-C42A-477F-820E-5A3121D885A8}" type="presOf" srcId="{B1832389-E458-4F5F-A40A-B0991AAA8939}" destId="{9B2FD640-83E7-4FB7-9FE7-31CCC4FAEE2C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solidFill>
          <a:srgbClr val="FFFFFF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sk-SK" dirty="0">
              <a:solidFill>
                <a:schemeClr val="bg1"/>
              </a:solidFill>
            </a:rPr>
            <a:t>Bonus - </a:t>
          </a:r>
          <a:r>
            <a:rPr lang="en-US" dirty="0">
              <a:solidFill>
                <a:schemeClr val="bg1"/>
              </a:solidFill>
            </a:rPr>
            <a:t>Pages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C23663F3-B016-49AE-8F9A-685C21CE7C30}" type="presParOf" srcId="{9B2FD640-83E7-4FB7-9FE7-31CCC4FAEE2C}" destId="{240F66D7-5F10-4764-A2D8-9F0A4DF88587}" srcOrd="0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832389-E458-4F5F-A40A-B0991AAA8939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1215C5B6-A4CB-4892-8198-E9B3C16150EA}">
      <dgm:prSet phldrT="[Text]"/>
      <dgm:spPr>
        <a:solidFill>
          <a:schemeClr val="bg1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Introduction</a:t>
          </a:r>
        </a:p>
      </dgm:t>
    </dgm:pt>
    <dgm:pt modelId="{14537979-0270-4DE2-8440-5A3A2D182D70}" type="parTrans" cxnId="{09917594-F774-4AE6-B889-F7946147AD95}">
      <dgm:prSet/>
      <dgm:spPr/>
      <dgm:t>
        <a:bodyPr/>
        <a:lstStyle/>
        <a:p>
          <a:endParaRPr lang="en-US"/>
        </a:p>
      </dgm:t>
    </dgm:pt>
    <dgm:pt modelId="{F97644A2-064A-4595-B444-818E11066C7E}" type="sibTrans" cxnId="{09917594-F774-4AE6-B889-F7946147AD95}">
      <dgm:prSet/>
      <dgm:spPr/>
      <dgm:t>
        <a:bodyPr/>
        <a:lstStyle/>
        <a:p>
          <a:endParaRPr lang="en-US"/>
        </a:p>
      </dgm:t>
    </dgm:pt>
    <dgm:pt modelId="{60089B74-EF27-4CD6-B3FE-F65CF5F22E9D}">
      <dgm:prSet phldrT="[Text]"/>
      <dgm:spPr>
        <a:solidFill>
          <a:srgbClr val="1482AC"/>
        </a:solidFill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.NET MAUI</a:t>
          </a:r>
        </a:p>
      </dgm:t>
    </dgm:pt>
    <dgm:pt modelId="{9B969074-5295-4508-8E64-2592BA4EB98F}" type="parTrans" cxnId="{DF97C673-B2B3-4342-B905-D2345DE1CB14}">
      <dgm:prSet/>
      <dgm:spPr/>
      <dgm:t>
        <a:bodyPr/>
        <a:lstStyle/>
        <a:p>
          <a:endParaRPr lang="en-US"/>
        </a:p>
      </dgm:t>
    </dgm:pt>
    <dgm:pt modelId="{E7EA529D-E399-41CB-8295-D6C034021F2D}" type="sibTrans" cxnId="{DF97C673-B2B3-4342-B905-D2345DE1CB14}">
      <dgm:prSet/>
      <dgm:spPr/>
      <dgm:t>
        <a:bodyPr/>
        <a:lstStyle/>
        <a:p>
          <a:endParaRPr lang="en-US"/>
        </a:p>
      </dgm:t>
    </dgm:pt>
    <dgm:pt modelId="{EDF2021F-1B3F-4A19-AA65-1D21FB9D52EE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Setup</a:t>
          </a:r>
          <a:endParaRPr lang="en-US" dirty="0">
            <a:solidFill>
              <a:srgbClr val="1482AC"/>
            </a:solidFill>
          </a:endParaRPr>
        </a:p>
      </dgm:t>
    </dgm:pt>
    <dgm:pt modelId="{86411FF3-E2AF-4C60-A3E7-9A498CD6404E}" type="parTrans" cxnId="{604AC406-4715-4B63-81BD-28560C9F773C}">
      <dgm:prSet/>
      <dgm:spPr/>
      <dgm:t>
        <a:bodyPr/>
        <a:lstStyle/>
        <a:p>
          <a:endParaRPr lang="en-US"/>
        </a:p>
      </dgm:t>
    </dgm:pt>
    <dgm:pt modelId="{7EB6EDD5-F6F4-46BA-B94E-529222D877D4}" type="sibTrans" cxnId="{604AC406-4715-4B63-81BD-28560C9F773C}">
      <dgm:prSet/>
      <dgm:spPr/>
      <dgm:t>
        <a:bodyPr/>
        <a:lstStyle/>
        <a:p>
          <a:endParaRPr lang="en-US"/>
        </a:p>
      </dgm:t>
    </dgm:pt>
    <dgm:pt modelId="{05FCD660-91B0-45FC-8B72-73340BF1A4A3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sk-SK" dirty="0" err="1">
              <a:solidFill>
                <a:srgbClr val="1482AC"/>
              </a:solidFill>
            </a:rPr>
            <a:t>Layout</a:t>
          </a:r>
          <a:r>
            <a:rPr lang="en-US" dirty="0">
              <a:solidFill>
                <a:srgbClr val="1482AC"/>
              </a:solidFill>
            </a:rPr>
            <a:t>s</a:t>
          </a:r>
        </a:p>
      </dgm:t>
    </dgm:pt>
    <dgm:pt modelId="{56B016D7-7F2C-48D3-9961-FFEEB3AC7D69}" type="parTrans" cxnId="{B2EDC91B-EAA1-4C39-BB4F-44E1C5AFFF70}">
      <dgm:prSet/>
      <dgm:spPr/>
      <dgm:t>
        <a:bodyPr/>
        <a:lstStyle/>
        <a:p>
          <a:endParaRPr lang="en-US"/>
        </a:p>
      </dgm:t>
    </dgm:pt>
    <dgm:pt modelId="{9B1F28DB-1BED-466D-9E39-7A3A779F0C43}" type="sibTrans" cxnId="{B2EDC91B-EAA1-4C39-BB4F-44E1C5AFFF70}">
      <dgm:prSet/>
      <dgm:spPr/>
      <dgm:t>
        <a:bodyPr/>
        <a:lstStyle/>
        <a:p>
          <a:endParaRPr lang="en-US"/>
        </a:p>
      </dgm:t>
    </dgm:pt>
    <dgm:pt modelId="{71AC4333-1770-43BB-8CA8-A8EB5C0F346F}">
      <dgm:prSet phldrT="[Text]"/>
      <dgm:spPr>
        <a:ln>
          <a:solidFill>
            <a:srgbClr val="1482AC"/>
          </a:solidFill>
        </a:ln>
      </dgm:spPr>
      <dgm:t>
        <a:bodyPr/>
        <a:lstStyle/>
        <a:p>
          <a:r>
            <a:rPr lang="en-US" dirty="0">
              <a:solidFill>
                <a:srgbClr val="1482AC"/>
              </a:solidFill>
            </a:rPr>
            <a:t>Controls</a:t>
          </a:r>
        </a:p>
      </dgm:t>
    </dgm:pt>
    <dgm:pt modelId="{33100495-BB6B-4111-ACEF-1ADF35C26769}" type="parTrans" cxnId="{E3ADC644-78F1-4BD0-A7C1-CF85D16C7861}">
      <dgm:prSet/>
      <dgm:spPr/>
      <dgm:t>
        <a:bodyPr/>
        <a:lstStyle/>
        <a:p>
          <a:endParaRPr lang="en-US"/>
        </a:p>
      </dgm:t>
    </dgm:pt>
    <dgm:pt modelId="{CFD9E06B-845E-4D5E-9ED6-3462D8BDA2A8}" type="sibTrans" cxnId="{E3ADC644-78F1-4BD0-A7C1-CF85D16C7861}">
      <dgm:prSet/>
      <dgm:spPr/>
      <dgm:t>
        <a:bodyPr/>
        <a:lstStyle/>
        <a:p>
          <a:endParaRPr lang="en-US"/>
        </a:p>
      </dgm:t>
    </dgm:pt>
    <dgm:pt modelId="{9B2FD640-83E7-4FB7-9FE7-31CCC4FAEE2C}" type="pres">
      <dgm:prSet presAssocID="{B1832389-E458-4F5F-A40A-B0991AAA8939}" presName="Name0" presStyleCnt="0">
        <dgm:presLayoutVars>
          <dgm:dir/>
          <dgm:animLvl val="lvl"/>
          <dgm:resizeHandles val="exact"/>
        </dgm:presLayoutVars>
      </dgm:prSet>
      <dgm:spPr/>
    </dgm:pt>
    <dgm:pt modelId="{240F66D7-5F10-4764-A2D8-9F0A4DF88587}" type="pres">
      <dgm:prSet presAssocID="{1215C5B6-A4CB-4892-8198-E9B3C16150E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F11434-ECEB-4CE0-AEF6-4517C1471E4E}" type="pres">
      <dgm:prSet presAssocID="{F97644A2-064A-4595-B444-818E11066C7E}" presName="parTxOnlySpace" presStyleCnt="0"/>
      <dgm:spPr/>
    </dgm:pt>
    <dgm:pt modelId="{A3E7F7F5-370E-4204-AB71-48FFB923029D}" type="pres">
      <dgm:prSet presAssocID="{60089B74-EF27-4CD6-B3FE-F65CF5F22E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D8B7F95-3998-4F28-99BA-93801DB933F4}" type="pres">
      <dgm:prSet presAssocID="{E7EA529D-E399-41CB-8295-D6C034021F2D}" presName="parTxOnlySpace" presStyleCnt="0"/>
      <dgm:spPr/>
    </dgm:pt>
    <dgm:pt modelId="{F80FE94B-A2F8-4C46-A1F4-F44CF4574D61}" type="pres">
      <dgm:prSet presAssocID="{EDF2021F-1B3F-4A19-AA65-1D21FB9D52E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9D697CF-E732-46FF-824B-473468BEB076}" type="pres">
      <dgm:prSet presAssocID="{7EB6EDD5-F6F4-46BA-B94E-529222D877D4}" presName="parTxOnlySpace" presStyleCnt="0"/>
      <dgm:spPr/>
    </dgm:pt>
    <dgm:pt modelId="{51333ADE-49D7-4FA6-8A68-755A4133E1C9}" type="pres">
      <dgm:prSet presAssocID="{05FCD660-91B0-45FC-8B72-73340BF1A4A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0FAE13-1F80-4337-9AEE-FA064AC540FD}" type="pres">
      <dgm:prSet presAssocID="{9B1F28DB-1BED-466D-9E39-7A3A779F0C43}" presName="parTxOnlySpace" presStyleCnt="0"/>
      <dgm:spPr/>
    </dgm:pt>
    <dgm:pt modelId="{D9348225-5FBF-4C07-BDE0-33F6595C7462}" type="pres">
      <dgm:prSet presAssocID="{71AC4333-1770-43BB-8CA8-A8EB5C0F346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04AC406-4715-4B63-81BD-28560C9F773C}" srcId="{B1832389-E458-4F5F-A40A-B0991AAA8939}" destId="{EDF2021F-1B3F-4A19-AA65-1D21FB9D52EE}" srcOrd="2" destOrd="0" parTransId="{86411FF3-E2AF-4C60-A3E7-9A498CD6404E}" sibTransId="{7EB6EDD5-F6F4-46BA-B94E-529222D877D4}"/>
    <dgm:cxn modelId="{AE074712-0B75-46A2-950A-6405794D30A7}" type="presOf" srcId="{1215C5B6-A4CB-4892-8198-E9B3C16150EA}" destId="{240F66D7-5F10-4764-A2D8-9F0A4DF88587}" srcOrd="0" destOrd="0" presId="urn:microsoft.com/office/officeart/2005/8/layout/chevron1"/>
    <dgm:cxn modelId="{B2EDC91B-EAA1-4C39-BB4F-44E1C5AFFF70}" srcId="{B1832389-E458-4F5F-A40A-B0991AAA8939}" destId="{05FCD660-91B0-45FC-8B72-73340BF1A4A3}" srcOrd="3" destOrd="0" parTransId="{56B016D7-7F2C-48D3-9961-FFEEB3AC7D69}" sibTransId="{9B1F28DB-1BED-466D-9E39-7A3A779F0C43}"/>
    <dgm:cxn modelId="{AE9E032E-24B9-473D-A1F0-A56D8B3C5B3F}" type="presOf" srcId="{05FCD660-91B0-45FC-8B72-73340BF1A4A3}" destId="{51333ADE-49D7-4FA6-8A68-755A4133E1C9}" srcOrd="0" destOrd="0" presId="urn:microsoft.com/office/officeart/2005/8/layout/chevron1"/>
    <dgm:cxn modelId="{AA889544-0F50-40E9-8106-C18F80C58F41}" type="presOf" srcId="{EDF2021F-1B3F-4A19-AA65-1D21FB9D52EE}" destId="{F80FE94B-A2F8-4C46-A1F4-F44CF4574D61}" srcOrd="0" destOrd="0" presId="urn:microsoft.com/office/officeart/2005/8/layout/chevron1"/>
    <dgm:cxn modelId="{E3ADC644-78F1-4BD0-A7C1-CF85D16C7861}" srcId="{B1832389-E458-4F5F-A40A-B0991AAA8939}" destId="{71AC4333-1770-43BB-8CA8-A8EB5C0F346F}" srcOrd="4" destOrd="0" parTransId="{33100495-BB6B-4111-ACEF-1ADF35C26769}" sibTransId="{CFD9E06B-845E-4D5E-9ED6-3462D8BDA2A8}"/>
    <dgm:cxn modelId="{4A1F6E70-B22C-4199-BDFC-48AA7FBDD3B1}" type="presOf" srcId="{60089B74-EF27-4CD6-B3FE-F65CF5F22E9D}" destId="{A3E7F7F5-370E-4204-AB71-48FFB923029D}" srcOrd="0" destOrd="0" presId="urn:microsoft.com/office/officeart/2005/8/layout/chevron1"/>
    <dgm:cxn modelId="{DF97C673-B2B3-4342-B905-D2345DE1CB14}" srcId="{B1832389-E458-4F5F-A40A-B0991AAA8939}" destId="{60089B74-EF27-4CD6-B3FE-F65CF5F22E9D}" srcOrd="1" destOrd="0" parTransId="{9B969074-5295-4508-8E64-2592BA4EB98F}" sibTransId="{E7EA529D-E399-41CB-8295-D6C034021F2D}"/>
    <dgm:cxn modelId="{15F11D75-C42A-477F-820E-5A3121D885A8}" type="presOf" srcId="{B1832389-E458-4F5F-A40A-B0991AAA8939}" destId="{9B2FD640-83E7-4FB7-9FE7-31CCC4FAEE2C}" srcOrd="0" destOrd="0" presId="urn:microsoft.com/office/officeart/2005/8/layout/chevron1"/>
    <dgm:cxn modelId="{09917594-F774-4AE6-B889-F7946147AD95}" srcId="{B1832389-E458-4F5F-A40A-B0991AAA8939}" destId="{1215C5B6-A4CB-4892-8198-E9B3C16150EA}" srcOrd="0" destOrd="0" parTransId="{14537979-0270-4DE2-8440-5A3A2D182D70}" sibTransId="{F97644A2-064A-4595-B444-818E11066C7E}"/>
    <dgm:cxn modelId="{24EDADC6-6C71-4295-AC11-7AC212A6295F}" type="presOf" srcId="{71AC4333-1770-43BB-8CA8-A8EB5C0F346F}" destId="{D9348225-5FBF-4C07-BDE0-33F6595C7462}" srcOrd="0" destOrd="0" presId="urn:microsoft.com/office/officeart/2005/8/layout/chevron1"/>
    <dgm:cxn modelId="{C23663F3-B016-49AE-8F9A-685C21CE7C30}" type="presParOf" srcId="{9B2FD640-83E7-4FB7-9FE7-31CCC4FAEE2C}" destId="{240F66D7-5F10-4764-A2D8-9F0A4DF88587}" srcOrd="0" destOrd="0" presId="urn:microsoft.com/office/officeart/2005/8/layout/chevron1"/>
    <dgm:cxn modelId="{7C1A8A90-B670-462C-99BF-9A748534D42A}" type="presParOf" srcId="{9B2FD640-83E7-4FB7-9FE7-31CCC4FAEE2C}" destId="{95F11434-ECEB-4CE0-AEF6-4517C1471E4E}" srcOrd="1" destOrd="0" presId="urn:microsoft.com/office/officeart/2005/8/layout/chevron1"/>
    <dgm:cxn modelId="{DABBCC9E-B367-49AE-9EDE-1A04640063E7}" type="presParOf" srcId="{9B2FD640-83E7-4FB7-9FE7-31CCC4FAEE2C}" destId="{A3E7F7F5-370E-4204-AB71-48FFB923029D}" srcOrd="2" destOrd="0" presId="urn:microsoft.com/office/officeart/2005/8/layout/chevron1"/>
    <dgm:cxn modelId="{77DC5B7C-BB8C-4B61-94A4-1AFE05E25EE7}" type="presParOf" srcId="{9B2FD640-83E7-4FB7-9FE7-31CCC4FAEE2C}" destId="{7D8B7F95-3998-4F28-99BA-93801DB933F4}" srcOrd="3" destOrd="0" presId="urn:microsoft.com/office/officeart/2005/8/layout/chevron1"/>
    <dgm:cxn modelId="{6E3280FD-440E-44DF-99B2-66CE551B4CC1}" type="presParOf" srcId="{9B2FD640-83E7-4FB7-9FE7-31CCC4FAEE2C}" destId="{F80FE94B-A2F8-4C46-A1F4-F44CF4574D61}" srcOrd="4" destOrd="0" presId="urn:microsoft.com/office/officeart/2005/8/layout/chevron1"/>
    <dgm:cxn modelId="{D3C8D274-A69E-48D3-AAF7-578CB3CE5ACF}" type="presParOf" srcId="{9B2FD640-83E7-4FB7-9FE7-31CCC4FAEE2C}" destId="{09D697CF-E732-46FF-824B-473468BEB076}" srcOrd="5" destOrd="0" presId="urn:microsoft.com/office/officeart/2005/8/layout/chevron1"/>
    <dgm:cxn modelId="{C9A0E0FC-20B1-400E-A8AF-228A5BA2703A}" type="presParOf" srcId="{9B2FD640-83E7-4FB7-9FE7-31CCC4FAEE2C}" destId="{51333ADE-49D7-4FA6-8A68-755A4133E1C9}" srcOrd="6" destOrd="0" presId="urn:microsoft.com/office/officeart/2005/8/layout/chevron1"/>
    <dgm:cxn modelId="{83A8D404-F9C2-49C2-9CD0-D099D7BAB8BF}" type="presParOf" srcId="{9B2FD640-83E7-4FB7-9FE7-31CCC4FAEE2C}" destId="{7D0FAE13-1F80-4337-9AEE-FA064AC540FD}" srcOrd="7" destOrd="0" presId="urn:microsoft.com/office/officeart/2005/8/layout/chevron1"/>
    <dgm:cxn modelId="{B3C98E43-2969-4177-9086-B20A95007316}" type="presParOf" srcId="{9B2FD640-83E7-4FB7-9FE7-31CCC4FAEE2C}" destId="{D9348225-5FBF-4C07-BDE0-33F6595C746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Setup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chemeClr val="bg1"/>
              </a:solidFill>
            </a:rPr>
            <a:t>Layout</a:t>
          </a:r>
          <a:r>
            <a:rPr lang="en-US" sz="2300" kern="1200" dirty="0">
              <a:solidFill>
                <a:schemeClr val="bg1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rgbClr val="FFFFFF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5953" y="0"/>
          <a:ext cx="12180093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>
              <a:solidFill>
                <a:schemeClr val="bg1"/>
              </a:solidFill>
            </a:rPr>
            <a:t>Bonus - </a:t>
          </a:r>
          <a:r>
            <a:rPr lang="en-US" sz="2300" kern="1200" dirty="0">
              <a:solidFill>
                <a:schemeClr val="bg1"/>
              </a:solidFill>
            </a:rPr>
            <a:t>Pages</a:t>
          </a:r>
        </a:p>
      </dsp:txBody>
      <dsp:txXfrm>
        <a:off x="183235" y="0"/>
        <a:ext cx="11825529" cy="3545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6D7-5F10-4764-A2D8-9F0A4DF88587}">
      <dsp:nvSpPr>
        <dsp:cNvPr id="0" name=""/>
        <dsp:cNvSpPr/>
      </dsp:nvSpPr>
      <dsp:spPr>
        <a:xfrm>
          <a:off x="2976" y="0"/>
          <a:ext cx="2649140" cy="354564"/>
        </a:xfrm>
        <a:prstGeom prst="chevron">
          <a:avLst/>
        </a:prstGeom>
        <a:solidFill>
          <a:schemeClr val="bg1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Introduction</a:t>
          </a:r>
        </a:p>
      </dsp:txBody>
      <dsp:txXfrm>
        <a:off x="180258" y="0"/>
        <a:ext cx="2294576" cy="354564"/>
      </dsp:txXfrm>
    </dsp:sp>
    <dsp:sp modelId="{A3E7F7F5-370E-4204-AB71-48FFB923029D}">
      <dsp:nvSpPr>
        <dsp:cNvPr id="0" name=""/>
        <dsp:cNvSpPr/>
      </dsp:nvSpPr>
      <dsp:spPr>
        <a:xfrm>
          <a:off x="2387203" y="0"/>
          <a:ext cx="2649140" cy="354564"/>
        </a:xfrm>
        <a:prstGeom prst="chevron">
          <a:avLst/>
        </a:prstGeom>
        <a:solidFill>
          <a:srgbClr val="1482AC"/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.NET MAUI</a:t>
          </a:r>
        </a:p>
      </dsp:txBody>
      <dsp:txXfrm>
        <a:off x="2564485" y="0"/>
        <a:ext cx="2294576" cy="354564"/>
      </dsp:txXfrm>
    </dsp:sp>
    <dsp:sp modelId="{F80FE94B-A2F8-4C46-A1F4-F44CF4574D61}">
      <dsp:nvSpPr>
        <dsp:cNvPr id="0" name=""/>
        <dsp:cNvSpPr/>
      </dsp:nvSpPr>
      <dsp:spPr>
        <a:xfrm>
          <a:off x="4771429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Setup</a:t>
          </a:r>
          <a:endParaRPr lang="en-US" sz="2300" kern="1200" dirty="0">
            <a:solidFill>
              <a:srgbClr val="1482AC"/>
            </a:solidFill>
          </a:endParaRPr>
        </a:p>
      </dsp:txBody>
      <dsp:txXfrm>
        <a:off x="4948711" y="0"/>
        <a:ext cx="2294576" cy="354564"/>
      </dsp:txXfrm>
    </dsp:sp>
    <dsp:sp modelId="{51333ADE-49D7-4FA6-8A68-755A4133E1C9}">
      <dsp:nvSpPr>
        <dsp:cNvPr id="0" name=""/>
        <dsp:cNvSpPr/>
      </dsp:nvSpPr>
      <dsp:spPr>
        <a:xfrm>
          <a:off x="7155656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 dirty="0" err="1">
              <a:solidFill>
                <a:srgbClr val="1482AC"/>
              </a:solidFill>
            </a:rPr>
            <a:t>Layout</a:t>
          </a:r>
          <a:r>
            <a:rPr lang="en-US" sz="2300" kern="1200" dirty="0">
              <a:solidFill>
                <a:srgbClr val="1482AC"/>
              </a:solidFill>
            </a:rPr>
            <a:t>s</a:t>
          </a:r>
        </a:p>
      </dsp:txBody>
      <dsp:txXfrm>
        <a:off x="7332938" y="0"/>
        <a:ext cx="2294576" cy="354564"/>
      </dsp:txXfrm>
    </dsp:sp>
    <dsp:sp modelId="{D9348225-5FBF-4C07-BDE0-33F6595C7462}">
      <dsp:nvSpPr>
        <dsp:cNvPr id="0" name=""/>
        <dsp:cNvSpPr/>
      </dsp:nvSpPr>
      <dsp:spPr>
        <a:xfrm>
          <a:off x="9539882" y="0"/>
          <a:ext cx="2649140" cy="35456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1482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1482AC"/>
              </a:solidFill>
            </a:rPr>
            <a:t>Controls</a:t>
          </a:r>
        </a:p>
      </dsp:txBody>
      <dsp:txXfrm>
        <a:off x="9717164" y="0"/>
        <a:ext cx="2294576" cy="354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795E8-66B5-4696-B483-F1F9FA0B53D4}" type="datetimeFigureOut">
              <a:rPr lang="cs-CZ" smtClean="0"/>
              <a:t>13.02.2023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A0E2-AD07-41C5-B242-3B425ECC781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41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3A0E2-AD07-41C5-B242-3B425ECC781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598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AAB – Android </a:t>
            </a:r>
            <a:r>
              <a:rPr lang="sk-SK" dirty="0" err="1"/>
              <a:t>App</a:t>
            </a:r>
            <a:r>
              <a:rPr lang="sk-SK" dirty="0"/>
              <a:t> </a:t>
            </a:r>
            <a:r>
              <a:rPr lang="sk-SK" dirty="0" err="1"/>
              <a:t>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550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920D8-C906-41F5-9ADC-FAE55DB63D22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0096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a page</a:t>
            </a:r>
            <a:r>
              <a:rPr lang="en-US" baseline="0" dirty="0"/>
              <a:t> are layouts</a:t>
            </a:r>
          </a:p>
          <a:p>
            <a:r>
              <a:rPr lang="en-US" baseline="0" dirty="0"/>
              <a:t>A lot of options from something simple like a stack panel to complex and powerful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5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3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75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2023-02-13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9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hyperlink" Target="https://www.xamarin.com/download" TargetMode="External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12.png"/><Relationship Id="rId10" Type="http://schemas.microsoft.com/office/2007/relationships/diagramDrawing" Target="../diagrams/drawing1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19.png"/><Relationship Id="rId9" Type="http://schemas.microsoft.com/office/2007/relationships/diagramDrawing" Target="../diagrams/drawing2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21.png"/><Relationship Id="rId9" Type="http://schemas.microsoft.com/office/2007/relationships/diagramDrawing" Target="../diagrams/drawin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30.xml"/><Relationship Id="rId5" Type="http://schemas.openxmlformats.org/officeDocument/2006/relationships/image" Target="../media/image27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26.png"/><Relationship Id="rId9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31.png"/><Relationship Id="rId7" Type="http://schemas.openxmlformats.org/officeDocument/2006/relationships/diagramData" Target="../diagrams/data3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diagramDrawing" Target="../diagrams/drawing31.xml"/><Relationship Id="rId5" Type="http://schemas.openxmlformats.org/officeDocument/2006/relationships/image" Target="../media/image33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32.png"/><Relationship Id="rId9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2.xml"/><Relationship Id="rId5" Type="http://schemas.openxmlformats.org/officeDocument/2006/relationships/image" Target="../media/image38.png"/><Relationship Id="rId10" Type="http://schemas.openxmlformats.org/officeDocument/2006/relationships/diagramQuickStyle" Target="../diagrams/quickStyle32.xml"/><Relationship Id="rId4" Type="http://schemas.openxmlformats.org/officeDocument/2006/relationships/image" Target="../media/image37.png"/><Relationship Id="rId9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46.png"/><Relationship Id="rId7" Type="http://schemas.openxmlformats.org/officeDocument/2006/relationships/diagramData" Target="../diagrams/data3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microsoft.com/office/2007/relationships/diagramDrawing" Target="../diagrams/drawing36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3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4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youtube.com/playlist?list=PLMD3_JXajX1jwboYAxZHOLu0M9DwkOF4z" TargetMode="External"/><Relationship Id="rId7" Type="http://schemas.openxmlformats.org/officeDocument/2006/relationships/diagramColors" Target="../diagrams/colors4.xml"/><Relationship Id="rId2" Type="http://schemas.openxmlformats.org/officeDocument/2006/relationships/hyperlink" Target="https://github.com/jasho/pv239-mau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7.xml"/><Relationship Id="rId5" Type="http://schemas.openxmlformats.org/officeDocument/2006/relationships/image" Target="../media/image8.png"/><Relationship Id="rId15" Type="http://schemas.microsoft.com/office/2007/relationships/diagramDrawing" Target="../diagrams/drawing7.xml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739C1-88E5-4F57-A841-A7C8FCEC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cs-CZ" dirty="0"/>
              <a:t>PV239 - 01 </a:t>
            </a:r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41AC4-A104-493E-BE3A-BC916516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cs-CZ" dirty="0"/>
              <a:t>Roman Ja</a:t>
            </a:r>
            <a:r>
              <a:rPr lang="sk-SK" dirty="0"/>
              <a:t>šek, </a:t>
            </a:r>
            <a:r>
              <a:rPr lang="en-US" dirty="0"/>
              <a:t>Michal </a:t>
            </a:r>
            <a:r>
              <a:rPr lang="en-US" dirty="0" err="1"/>
              <a:t>Hazdra</a:t>
            </a:r>
            <a:endParaRPr lang="sk-SK" dirty="0"/>
          </a:p>
          <a:p>
            <a:r>
              <a:rPr lang="sk-SK" dirty="0"/>
              <a:t>Riganti s.r.o.</a:t>
            </a:r>
            <a:endParaRPr lang="cs-CZ" dirty="0"/>
          </a:p>
          <a:p>
            <a:r>
              <a:rPr lang="sk-SK" dirty="0" err="1"/>
              <a:t>roman.jasek</a:t>
            </a:r>
            <a:r>
              <a:rPr lang="en-US" dirty="0"/>
              <a:t>@riganti.cz</a:t>
            </a:r>
            <a:endParaRPr lang="sk-SK" dirty="0"/>
          </a:p>
          <a:p>
            <a:r>
              <a:rPr lang="en-US" dirty="0"/>
              <a:t>michal.hazdra@riganti.cz</a:t>
            </a:r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7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8654-1990-4B5B-BB0B-C0B9E0A4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AB987-1763-4876-8478-10B08158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UI</a:t>
            </a:r>
          </a:p>
          <a:p>
            <a:pPr lvl="1"/>
            <a:r>
              <a:rPr lang="en-US" dirty="0"/>
              <a:t>Different platforms - different ways of defining UI</a:t>
            </a:r>
          </a:p>
          <a:p>
            <a:pPr lvl="1"/>
            <a:r>
              <a:rPr lang="en-US" dirty="0"/>
              <a:t>Can be defined separately using platform specific APIs</a:t>
            </a:r>
          </a:p>
          <a:p>
            <a:pPr lvl="1"/>
            <a:r>
              <a:rPr lang="en-US" dirty="0"/>
              <a:t>.NET for Android, .NET for iOS, .NET for </a:t>
            </a:r>
            <a:r>
              <a:rPr lang="en-US" dirty="0" err="1"/>
              <a:t>MacOs</a:t>
            </a:r>
            <a:r>
              <a:rPr lang="en-US" dirty="0"/>
              <a:t>, </a:t>
            </a:r>
            <a:r>
              <a:rPr lang="en-US" dirty="0" err="1"/>
              <a:t>WinUI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UI</a:t>
            </a:r>
          </a:p>
          <a:p>
            <a:pPr lvl="1"/>
            <a:r>
              <a:rPr lang="en-US" dirty="0"/>
              <a:t>Single framework for defining UI – mobile &amp; desktop</a:t>
            </a:r>
          </a:p>
          <a:p>
            <a:pPr lvl="1"/>
            <a:r>
              <a:rPr lang="en-US" dirty="0"/>
              <a:t>XAML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194E25-8BFB-EB22-469C-399B5EC95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5BC-3AE3-4CA1-8AB0-A936C5F1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</a:t>
            </a:r>
            <a:r>
              <a:rPr lang="sk-SK" dirty="0"/>
              <a:t>Android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C59-D763-41C5-9274-727CE84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compiles to intermediate language (IL)</a:t>
            </a:r>
          </a:p>
          <a:p>
            <a:r>
              <a:rPr lang="en-US" dirty="0"/>
              <a:t>IL + JIT in app</a:t>
            </a:r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0B2F9740-1616-4BB7-817F-0A6EAC7AC442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DCC2EE-C3FC-4988-9D78-F70C129952D7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386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B641F9-E1C8-4B71-B3BE-D3333662E339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9162E3-796C-493A-A3B4-F377B95EE687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0F58-70DC-43A7-859D-692B8D9E291B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B243C-6980-4B92-A2AD-DBA56E538634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D2B1AB-B621-4216-9860-B7B4AFDC49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4674C63F-A392-4D4C-995F-058DBD731C86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00F611C3-4ECA-4064-AAF8-89A34DC98E89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AD3B5-9398-4ED8-8E31-A280D8026A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CF727-D83A-4D29-9073-159AC5465EB2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E9481F-77F8-4422-8818-D28F85C2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8AB7A-694E-4607-B31B-C7BE22D99D30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70D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BF7F93-F146-4103-9322-42902911A065}"/>
                </a:ext>
              </a:extLst>
            </p:cNvPr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386D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BF644A-3664-4374-9713-E9BA666E3F59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CB949C-44EB-9465-C08C-01F327B31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09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1984-2C83-40DE-B5BF-7A3A64B2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Works -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5CEF-61C5-4BCC-8207-EE020AC6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ahead-of-time (AOT) compiled to native ARM </a:t>
            </a:r>
            <a:r>
              <a:rPr lang="sk-SK" dirty="0" err="1"/>
              <a:t>binary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8">
            <a:extLst>
              <a:ext uri="{FF2B5EF4-FFF2-40B4-BE49-F238E27FC236}">
                <a16:creationId xmlns:a16="http://schemas.microsoft.com/office/drawing/2014/main" id="{83AE14FD-1067-42E4-94D3-D785831E27F7}"/>
              </a:ext>
            </a:extLst>
          </p:cNvPr>
          <p:cNvSpPr/>
          <p:nvPr/>
        </p:nvSpPr>
        <p:spPr>
          <a:xfrm>
            <a:off x="5582101" y="3912844"/>
            <a:ext cx="1486539" cy="1486539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sk-SK" sz="4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IPA</a:t>
            </a:r>
            <a:endParaRPr lang="en-US" sz="40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F9D5E-02EC-4529-A468-E3C0067DB41A}"/>
              </a:ext>
            </a:extLst>
          </p:cNvPr>
          <p:cNvSpPr/>
          <p:nvPr/>
        </p:nvSpPr>
        <p:spPr>
          <a:xfrm>
            <a:off x="3172955" y="3874500"/>
            <a:ext cx="1560930" cy="156093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sk-SK" sz="37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  <a:endParaRPr lang="en-US" sz="3700" kern="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38D49-2643-4545-856C-463D0565D583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4733885" y="4654965"/>
            <a:ext cx="848216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754F94-C713-4E6F-8494-DC2BAF166008}"/>
              </a:ext>
            </a:extLst>
          </p:cNvPr>
          <p:cNvSpPr txBox="1"/>
          <p:nvPr/>
        </p:nvSpPr>
        <p:spPr>
          <a:xfrm>
            <a:off x="568157" y="3874500"/>
            <a:ext cx="73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C7DBD-4397-4A71-BC91-365066638723}"/>
              </a:ext>
            </a:extLst>
          </p:cNvPr>
          <p:cNvSpPr txBox="1"/>
          <p:nvPr/>
        </p:nvSpPr>
        <p:spPr>
          <a:xfrm>
            <a:off x="830865" y="4438872"/>
            <a:ext cx="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2F3B0-E5D9-449D-81BD-446F2D0839AD}"/>
              </a:ext>
            </a:extLst>
          </p:cNvPr>
          <p:cNvSpPr txBox="1"/>
          <p:nvPr/>
        </p:nvSpPr>
        <p:spPr>
          <a:xfrm>
            <a:off x="192434" y="4957626"/>
            <a:ext cx="11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DD9A9-7A67-4AE1-AE2C-F0B6DB0028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53393" y="4638927"/>
            <a:ext cx="1717984" cy="0"/>
          </a:xfrm>
          <a:prstGeom prst="line">
            <a:avLst/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55">
            <a:extLst>
              <a:ext uri="{FF2B5EF4-FFF2-40B4-BE49-F238E27FC236}">
                <a16:creationId xmlns:a16="http://schemas.microsoft.com/office/drawing/2014/main" id="{9E18B757-2A55-414D-91CE-176934362323}"/>
              </a:ext>
            </a:extLst>
          </p:cNvPr>
          <p:cNvCxnSpPr>
            <a:cxnSpLocks/>
          </p:cNvCxnSpPr>
          <p:nvPr/>
        </p:nvCxnSpPr>
        <p:spPr>
          <a:xfrm rot="10800000">
            <a:off x="1353394" y="4118058"/>
            <a:ext cx="1721651" cy="311311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8F5A6C2D-6B48-4054-9198-615EFD936295}"/>
              </a:ext>
            </a:extLst>
          </p:cNvPr>
          <p:cNvCxnSpPr>
            <a:cxnSpLocks/>
          </p:cNvCxnSpPr>
          <p:nvPr/>
        </p:nvCxnSpPr>
        <p:spPr>
          <a:xfrm flipV="1">
            <a:off x="1353394" y="4851336"/>
            <a:ext cx="1721651" cy="306345"/>
          </a:xfrm>
          <a:prstGeom prst="bentConnector3">
            <a:avLst>
              <a:gd name="adj1" fmla="val 50000"/>
            </a:avLst>
          </a:prstGeom>
          <a:ln w="381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FD4A5-B249-423D-8A78-3C96A9E1576F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068640" y="4654965"/>
            <a:ext cx="1160960" cy="1149"/>
          </a:xfrm>
          <a:prstGeom prst="straightConnector1">
            <a:avLst/>
          </a:prstGeom>
          <a:ln w="762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542C68-B23C-4F4F-8BAE-7F905A2E0896}"/>
              </a:ext>
            </a:extLst>
          </p:cNvPr>
          <p:cNvGrpSpPr/>
          <p:nvPr/>
        </p:nvGrpSpPr>
        <p:grpSpPr>
          <a:xfrm>
            <a:off x="8229600" y="2753230"/>
            <a:ext cx="2214527" cy="3803469"/>
            <a:chOff x="8058621" y="4076700"/>
            <a:chExt cx="2527726" cy="43413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0748A-8860-469E-AD00-16E9B63E9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599B3-DDB9-462C-A38C-0AE3B4218A0C}"/>
                </a:ext>
              </a:extLst>
            </p:cNvPr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F7B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chemeClr val="tx2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D11D5D-219D-4F00-964F-157DA740E606}"/>
                </a:ext>
              </a:extLst>
            </p:cNvPr>
            <p:cNvSpPr/>
            <p:nvPr/>
          </p:nvSpPr>
          <p:spPr>
            <a:xfrm>
              <a:off x="8471535" y="4657619"/>
              <a:ext cx="1695451" cy="1695450"/>
            </a:xfrm>
            <a:prstGeom prst="ellipse">
              <a:avLst/>
            </a:prstGeom>
            <a:solidFill>
              <a:srgbClr val="7B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ARM</a:t>
              </a:r>
            </a:p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sk-SK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BINARY</a:t>
              </a:r>
              <a:endParaRPr lang="en-US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639E6-15E3-4C08-9012-1225BAD458DC}"/>
                </a:ext>
              </a:extLst>
            </p:cNvPr>
            <p:cNvSpPr txBox="1"/>
            <p:nvPr/>
          </p:nvSpPr>
          <p:spPr>
            <a:xfrm>
              <a:off x="8414928" y="6641076"/>
              <a:ext cx="1876426" cy="69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</a:t>
              </a: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endParaRPr lang="sk-SK" sz="2000" kern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342900" fontAlgn="auto">
                <a:lnSpc>
                  <a:spcPts val="127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kern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natively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A759D-C218-C3EE-6F5D-4713F253E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665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B82A-D3E9-4658-B323-06288F3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– </a:t>
            </a:r>
            <a:r>
              <a:rPr lang="sk-SK" dirty="0" err="1"/>
              <a:t>MacOS</a:t>
            </a:r>
            <a:r>
              <a:rPr lang="sk-SK" dirty="0"/>
              <a:t> </a:t>
            </a:r>
            <a:r>
              <a:rPr lang="en-US" dirty="0"/>
              <a:t>&amp;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1125-C103-482A-B29A-E50F6241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53" y="1802292"/>
            <a:ext cx="10967171" cy="4543563"/>
          </a:xfrm>
        </p:spPr>
        <p:txBody>
          <a:bodyPr>
            <a:normAutofit/>
          </a:bodyPr>
          <a:lstStyle/>
          <a:p>
            <a:r>
              <a:rPr lang="en-US" dirty="0"/>
              <a:t>MacOS</a:t>
            </a:r>
          </a:p>
          <a:p>
            <a:pPr lvl="1"/>
            <a:r>
              <a:rPr lang="en-US" dirty="0"/>
              <a:t>Using Mac Catalyst</a:t>
            </a:r>
          </a:p>
          <a:p>
            <a:pPr lvl="2"/>
            <a:r>
              <a:rPr lang="en-US" dirty="0"/>
              <a:t>Apple’s solution to bring iOS Apps to desktop</a:t>
            </a:r>
          </a:p>
          <a:p>
            <a:pPr lvl="2"/>
            <a:r>
              <a:rPr lang="en-US" dirty="0"/>
              <a:t>Provides access to Mac OS APIs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WinUI</a:t>
            </a:r>
            <a:r>
              <a:rPr lang="en-US" dirty="0"/>
              <a:t> 3 library</a:t>
            </a:r>
          </a:p>
          <a:p>
            <a:pPr lvl="1"/>
            <a:r>
              <a:rPr lang="en-US" dirty="0"/>
              <a:t>Native apps and UWP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E575-163F-01B9-C466-9C93D523BE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FCAC-334D-4DCF-9643-A3E70D0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.NET MAUI 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C4CAB-7450-438D-A541-AE6DCE85DEB0}"/>
              </a:ext>
            </a:extLst>
          </p:cNvPr>
          <p:cNvSpPr/>
          <p:nvPr/>
        </p:nvSpPr>
        <p:spPr>
          <a:xfrm>
            <a:off x="2281745" y="1725778"/>
            <a:ext cx="6705600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Application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4AFF1-4BEA-4CEF-9574-DBC288DE6B42}"/>
              </a:ext>
            </a:extLst>
          </p:cNvPr>
          <p:cNvSpPr/>
          <p:nvPr/>
        </p:nvSpPr>
        <p:spPr>
          <a:xfrm>
            <a:off x="2281745" y="2459305"/>
            <a:ext cx="6705600" cy="569158"/>
          </a:xfrm>
          <a:prstGeom prst="rect">
            <a:avLst/>
          </a:prstGeom>
          <a:solidFill>
            <a:srgbClr val="7D2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MAUI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5019D-5280-4D43-A243-351EE1FD8275}"/>
              </a:ext>
            </a:extLst>
          </p:cNvPr>
          <p:cNvSpPr/>
          <p:nvPr/>
        </p:nvSpPr>
        <p:spPr>
          <a:xfrm>
            <a:off x="2281745" y="3880914"/>
            <a:ext cx="6705600" cy="569158"/>
          </a:xfrm>
          <a:prstGeom prst="rect">
            <a:avLst/>
          </a:prstGeom>
          <a:solidFill>
            <a:srgbClr val="481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BCL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E4BD7-6592-4303-8622-1991C32CF148}"/>
              </a:ext>
            </a:extLst>
          </p:cNvPr>
          <p:cNvSpPr/>
          <p:nvPr/>
        </p:nvSpPr>
        <p:spPr>
          <a:xfrm>
            <a:off x="2281745" y="4595226"/>
            <a:ext cx="4957255" cy="569158"/>
          </a:xfrm>
          <a:prstGeom prst="rect">
            <a:avLst/>
          </a:prstGeom>
          <a:solidFill>
            <a:srgbClr val="009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Mono</a:t>
            </a:r>
            <a:r>
              <a:rPr lang="sk-SK" dirty="0"/>
              <a:t> </a:t>
            </a:r>
            <a:r>
              <a:rPr lang="sk-SK" dirty="0" err="1"/>
              <a:t>Runtime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56561-6C91-4561-836D-4414B985FCF1}"/>
              </a:ext>
            </a:extLst>
          </p:cNvPr>
          <p:cNvSpPr/>
          <p:nvPr/>
        </p:nvSpPr>
        <p:spPr>
          <a:xfrm>
            <a:off x="2281745" y="3168005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Android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B7A92-5301-4A94-93BA-95404DA1AC4D}"/>
              </a:ext>
            </a:extLst>
          </p:cNvPr>
          <p:cNvSpPr/>
          <p:nvPr/>
        </p:nvSpPr>
        <p:spPr>
          <a:xfrm>
            <a:off x="4007527" y="3168005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iOS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A4893-40A4-4C88-A6BC-1AB988A3FB67}"/>
              </a:ext>
            </a:extLst>
          </p:cNvPr>
          <p:cNvSpPr/>
          <p:nvPr/>
        </p:nvSpPr>
        <p:spPr>
          <a:xfrm>
            <a:off x="5733309" y="3168005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.NET </a:t>
            </a:r>
            <a:r>
              <a:rPr lang="sk-SK" dirty="0" err="1"/>
              <a:t>for</a:t>
            </a:r>
            <a:r>
              <a:rPr lang="sk-SK" dirty="0"/>
              <a:t> Mac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9686EC-2E14-4C15-A9DF-170589820824}"/>
              </a:ext>
            </a:extLst>
          </p:cNvPr>
          <p:cNvSpPr/>
          <p:nvPr/>
        </p:nvSpPr>
        <p:spPr>
          <a:xfrm>
            <a:off x="7459090" y="3168005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WinUI</a:t>
            </a:r>
            <a:r>
              <a:rPr lang="sk-SK" dirty="0"/>
              <a:t> 3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9963D2-60B0-4A91-A472-9990B7118865}"/>
              </a:ext>
            </a:extLst>
          </p:cNvPr>
          <p:cNvSpPr/>
          <p:nvPr/>
        </p:nvSpPr>
        <p:spPr>
          <a:xfrm>
            <a:off x="2281745" y="5321734"/>
            <a:ext cx="1528255" cy="569158"/>
          </a:xfrm>
          <a:prstGeom prst="rect">
            <a:avLst/>
          </a:prstGeom>
          <a:solidFill>
            <a:srgbClr val="7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Android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F62C2-F04B-48E0-9265-F566EBC14558}"/>
              </a:ext>
            </a:extLst>
          </p:cNvPr>
          <p:cNvSpPr/>
          <p:nvPr/>
        </p:nvSpPr>
        <p:spPr>
          <a:xfrm>
            <a:off x="4007527" y="5321734"/>
            <a:ext cx="1528255" cy="569158"/>
          </a:xfrm>
          <a:prstGeom prst="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iOS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C4E2A-2DFF-46CD-8F53-DCE887E04D3C}"/>
              </a:ext>
            </a:extLst>
          </p:cNvPr>
          <p:cNvSpPr/>
          <p:nvPr/>
        </p:nvSpPr>
        <p:spPr>
          <a:xfrm>
            <a:off x="5733309" y="5321734"/>
            <a:ext cx="1528255" cy="569158"/>
          </a:xfrm>
          <a:prstGeom prst="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 err="1"/>
              <a:t>macOS</a:t>
            </a:r>
            <a:endParaRPr lang="sk-S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E292E1-DBF7-4822-A36E-D944B24B8143}"/>
              </a:ext>
            </a:extLst>
          </p:cNvPr>
          <p:cNvSpPr/>
          <p:nvPr/>
        </p:nvSpPr>
        <p:spPr>
          <a:xfrm>
            <a:off x="7459090" y="5321734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Windows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0823B-ACD3-42D1-9CAD-8F3326E066B6}"/>
              </a:ext>
            </a:extLst>
          </p:cNvPr>
          <p:cNvSpPr/>
          <p:nvPr/>
        </p:nvSpPr>
        <p:spPr>
          <a:xfrm>
            <a:off x="7459090" y="4597577"/>
            <a:ext cx="1528255" cy="569158"/>
          </a:xfrm>
          <a:prstGeom prst="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Win32/</a:t>
            </a:r>
            <a:r>
              <a:rPr lang="sk-SK" dirty="0" err="1"/>
              <a:t>WinRT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8F940F7-9287-180D-C407-61BD1CE6A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6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5A8-2B9A-4823-94C4-4769496D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5F85-B92F-4549-87FB-0D242611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Controls</a:t>
            </a:r>
          </a:p>
          <a:p>
            <a:r>
              <a:rPr lang="en-US" dirty="0"/>
              <a:t>Layout engine for pages</a:t>
            </a:r>
          </a:p>
          <a:p>
            <a:r>
              <a:rPr lang="en-US" dirty="0"/>
              <a:t>Navigation – pages, drawers</a:t>
            </a:r>
          </a:p>
          <a:p>
            <a:r>
              <a:rPr lang="en-US" dirty="0"/>
              <a:t>Customizable handlers – enable platform specific controls</a:t>
            </a:r>
          </a:p>
          <a:p>
            <a:r>
              <a:rPr lang="en-US" dirty="0"/>
              <a:t>APIs for native device features – GPS, accelerometer…</a:t>
            </a:r>
          </a:p>
          <a:p>
            <a:r>
              <a:rPr lang="en-US" dirty="0"/>
              <a:t>Graphics library for 2D drawing code</a:t>
            </a:r>
          </a:p>
          <a:p>
            <a:r>
              <a:rPr lang="en-US" dirty="0"/>
              <a:t>Single project, multi-targeting system</a:t>
            </a:r>
          </a:p>
          <a:p>
            <a:r>
              <a:rPr lang="en-US" dirty="0"/>
              <a:t>.NET hot reload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48986B-6111-AE26-2740-D52562911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3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5092F65A-5F4F-43D9-8FFB-7CC2EE74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1476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 </a:t>
            </a: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for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Mac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Mac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37" name="Picture 13">
            <a:hlinkClick r:id="rId3"/>
            <a:extLst>
              <a:ext uri="{FF2B5EF4-FFF2-40B4-BE49-F238E27FC236}">
                <a16:creationId xmlns:a16="http://schemas.microsoft.com/office/drawing/2014/main" id="{560635D9-BE96-4030-9B5F-83755519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86400" y="42295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338B90D5-015C-4F4A-BD84-9D5192A1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" y="3287240"/>
            <a:ext cx="1219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22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Visual</a:t>
            </a:r>
            <a:r>
              <a:rPr kumimoji="0" lang="sk-SK" altLang="sk-SK" sz="22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WeblySleek UI"/>
              </a:rPr>
              <a:t> Studio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dirty="0" err="1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for</a:t>
            </a:r>
            <a:r>
              <a:rPr kumimoji="0" lang="sk-SK" altLang="sk-SK" sz="1200" b="0" i="0" u="none" strike="noStrike" cap="none" normalizeH="0" baseline="0" dirty="0">
                <a:ln>
                  <a:noFill/>
                </a:ln>
                <a:solidFill>
                  <a:srgbClr val="7F8C8D"/>
                </a:solidFill>
                <a:effectLst/>
                <a:latin typeface="WeblySleek UI"/>
              </a:rPr>
              <a:t> Windows</a:t>
            </a:r>
            <a:endParaRPr kumimoji="0" lang="sk-SK" altLang="sk-SK" sz="1200" b="0" i="0" u="sng" strike="noStrike" cap="none" normalizeH="0" baseline="0" dirty="0">
              <a:ln>
                <a:noFill/>
              </a:ln>
              <a:solidFill>
                <a:srgbClr val="3498DB"/>
              </a:solidFill>
              <a:effectLst/>
              <a:latin typeface="WeblySleek UI"/>
            </a:endParaRPr>
          </a:p>
        </p:txBody>
      </p:sp>
      <p:pic>
        <p:nvPicPr>
          <p:cNvPr id="1043" name="Picture 19">
            <a:hlinkClick r:id="rId3"/>
            <a:extLst>
              <a:ext uri="{FF2B5EF4-FFF2-40B4-BE49-F238E27FC236}">
                <a16:creationId xmlns:a16="http://schemas.microsoft.com/office/drawing/2014/main" id="{FB64B879-8C84-4E5F-A9F5-D468618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00" y="20680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DC2B6F8-A995-FF98-BC5D-AF73741BB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0977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FEFCD5B5-9EE5-3132-E743-3F66C05B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199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CD7B-75F0-4466-90B5-CD6236EC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workloads</a:t>
            </a:r>
            <a:endParaRPr lang="cs-CZ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F228F-124A-462A-82E6-8064245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5121" y="1725890"/>
            <a:ext cx="7561757" cy="4901610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88787E-0085-1748-4556-AF70A5D09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60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AC6E-5B08-46F9-9D30-32991D8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development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3120-72C1-4A35-991F-6BDEF256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Mac Agent to compile the application</a:t>
            </a:r>
          </a:p>
          <a:p>
            <a:r>
              <a:rPr lang="en-US" dirty="0"/>
              <a:t>Compilation runs on a Mac OS device</a:t>
            </a:r>
          </a:p>
          <a:p>
            <a:r>
              <a:rPr lang="en-US" dirty="0"/>
              <a:t>Simulator and development can be done on Windows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4280-C5C2-B790-F4CF-DDFAEF27B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5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733DE31-69A3-26D1-9241-C71DDEFE1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225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A362-89C5-4292-9366-CC5104B1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5FE50-857B-45D5-AA34-84FF3C1F8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3332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7FBE45-A440-42BB-8CB6-F447B38030E6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Roman</a:t>
            </a:r>
          </a:p>
          <a:p>
            <a:r>
              <a:rPr lang="en-US" dirty="0"/>
              <a:t>Michal</a:t>
            </a:r>
            <a:endParaRPr lang="sk-SK" dirty="0"/>
          </a:p>
          <a:p>
            <a:r>
              <a:rPr lang="en-US" dirty="0"/>
              <a:t>And what about you?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733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847-899D-4DE5-9534-513703D0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87188-B59F-4B6F-BB6A-DB9C1AE25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64041" y="2286000"/>
            <a:ext cx="6040055" cy="4022724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B86A3E7-DD9C-87EE-9474-EC32B2211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0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5BF7-B1C2-4AF5-B79D-25AEE62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F798-BD5D-4E09-AC7C-04915494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6014" y="2340329"/>
            <a:ext cx="5645609" cy="3780363"/>
          </a:xfrm>
          <a:prstGeom prst="rect">
            <a:avLst/>
          </a:prstGeo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8E692D-E1DF-FA33-7B0B-ED6DD0CB56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27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08F0A-853E-49B8-9472-79CA6050D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EF4EFF-07F9-4BD1-88B6-56C6E1E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Create a new project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E62039F2-CB1F-D3E5-5E5D-93D663224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680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565F76B-045D-40DC-83FA-687820FD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  <a:endParaRPr lang="sk-S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DBE1E-4AB4-48FE-93F7-9D0FC971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project for all platforms</a:t>
            </a:r>
          </a:p>
          <a:p>
            <a:r>
              <a:rPr lang="en-US" dirty="0"/>
              <a:t>Shared code &amp; resources (fonts, images, icons, </a:t>
            </a:r>
            <a:r>
              <a:rPr lang="en-US" dirty="0" err="1"/>
              <a:t>splas</a:t>
            </a:r>
            <a:r>
              <a:rPr lang="sk-SK" dirty="0"/>
              <a:t>h</a:t>
            </a:r>
            <a:r>
              <a:rPr lang="en-US" dirty="0"/>
              <a:t> screens…)</a:t>
            </a:r>
          </a:p>
          <a:p>
            <a:r>
              <a:rPr lang="en-US" b="1" dirty="0"/>
              <a:t>Platforms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Android – system colors, manifest</a:t>
            </a:r>
          </a:p>
          <a:p>
            <a:pPr lvl="1"/>
            <a:r>
              <a:rPr lang="en-US" dirty="0"/>
              <a:t>iOS – launch screen,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Windows – package manifest, app manifest</a:t>
            </a:r>
          </a:p>
          <a:p>
            <a:pPr lvl="1"/>
            <a:r>
              <a:rPr lang="en-US" dirty="0"/>
              <a:t>Mac OS – </a:t>
            </a:r>
            <a:r>
              <a:rPr lang="en-US" dirty="0" err="1"/>
              <a:t>Info.plist</a:t>
            </a:r>
            <a:endParaRPr lang="en-US" dirty="0"/>
          </a:p>
          <a:p>
            <a:pPr lvl="1"/>
            <a:r>
              <a:rPr lang="en-US" dirty="0"/>
              <a:t>Each platform</a:t>
            </a:r>
          </a:p>
          <a:p>
            <a:pPr lvl="2"/>
            <a:r>
              <a:rPr lang="en-US" dirty="0"/>
              <a:t>Application startup point</a:t>
            </a:r>
          </a:p>
          <a:p>
            <a:pPr lvl="2"/>
            <a:r>
              <a:rPr lang="en-US" dirty="0"/>
              <a:t>Custom handlers for application specific controls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FC317A5-08AF-FCA6-5E6A-F76656CF3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240592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6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AbsoluteLayout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1106066" y="2590801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355375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RelativeLayout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" r="2027"/>
          <a:stretch/>
        </p:blipFill>
        <p:spPr>
          <a:xfrm>
            <a:off x="4996078" y="2590800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8221942" y="1842841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FlexLayout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9" b="16418"/>
          <a:stretch/>
        </p:blipFill>
        <p:spPr>
          <a:xfrm>
            <a:off x="8839200" y="2590800"/>
            <a:ext cx="1982776" cy="342817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996FB8B-96D3-73D5-3ADB-9AE06A9AF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5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cs-CZ" sz="3000" b="1" dirty="0" err="1"/>
              <a:t>Grid</a:t>
            </a:r>
            <a:endParaRPr lang="sk-SK" sz="3000" b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2064"/>
          <a:stretch/>
        </p:blipFill>
        <p:spPr>
          <a:xfrm>
            <a:off x="2601268" y="2695234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StackLayout</a:t>
            </a:r>
            <a:endParaRPr lang="sk-SK" sz="3000" b="1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4" b="18677"/>
          <a:stretch/>
        </p:blipFill>
        <p:spPr>
          <a:xfrm>
            <a:off x="7686162" y="2695235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4003DA9-F8F7-D3FF-8D71-C2047B159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64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s-CZ" dirty="0" err="1"/>
              <a:t>Layouts</a:t>
            </a:r>
            <a:r>
              <a:rPr lang="cs-CZ" dirty="0"/>
              <a:t> – </a:t>
            </a:r>
            <a:r>
              <a:rPr lang="en-US" dirty="0" err="1"/>
              <a:t>StackLayout</a:t>
            </a:r>
            <a:endParaRPr lang="en-US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808" y="1812762"/>
            <a:ext cx="3010688" cy="46891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 err="1"/>
              <a:t>StackLayout</a:t>
            </a:r>
            <a:endParaRPr lang="sk-SK" sz="3000" b="1" dirty="0"/>
          </a:p>
        </p:txBody>
      </p:sp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4207858" y="1812762"/>
            <a:ext cx="3352611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VerticalStackLayout</a:t>
            </a:r>
            <a:endParaRPr lang="sk-SK" sz="3000" b="1" dirty="0"/>
          </a:p>
        </p:txBody>
      </p:sp>
      <p:pic>
        <p:nvPicPr>
          <p:cNvPr id="11" name="Obrázek 6">
            <a:extLst>
              <a:ext uri="{FF2B5EF4-FFF2-40B4-BE49-F238E27FC236}">
                <a16:creationId xmlns:a16="http://schemas.microsoft.com/office/drawing/2014/main" id="{8DA7E448-D91C-48EF-856D-7557C091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" b="451"/>
          <a:stretch/>
        </p:blipFill>
        <p:spPr>
          <a:xfrm>
            <a:off x="4919878" y="2673508"/>
            <a:ext cx="1982776" cy="3441593"/>
          </a:xfrm>
          <a:prstGeom prst="rect">
            <a:avLst/>
          </a:prstGeom>
        </p:spPr>
      </p:pic>
      <p:sp>
        <p:nvSpPr>
          <p:cNvPr id="12" name="Zástupný symbol pro obsah 5">
            <a:extLst>
              <a:ext uri="{FF2B5EF4-FFF2-40B4-BE49-F238E27FC236}">
                <a16:creationId xmlns:a16="http://schemas.microsoft.com/office/drawing/2014/main" id="{1CDF6B3F-AEEE-4F90-BBBC-86FC664F1197}"/>
              </a:ext>
            </a:extLst>
          </p:cNvPr>
          <p:cNvSpPr txBox="1">
            <a:spLocks/>
          </p:cNvSpPr>
          <p:nvPr/>
        </p:nvSpPr>
        <p:spPr>
          <a:xfrm>
            <a:off x="7838090" y="1826803"/>
            <a:ext cx="3778392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HorizontalStackLayout</a:t>
            </a:r>
            <a:endParaRPr lang="sk-SK" sz="3000" b="1" dirty="0"/>
          </a:p>
        </p:txBody>
      </p:sp>
      <p:pic>
        <p:nvPicPr>
          <p:cNvPr id="9" name="Obrázek 4">
            <a:extLst>
              <a:ext uri="{FF2B5EF4-FFF2-40B4-BE49-F238E27FC236}">
                <a16:creationId xmlns:a16="http://schemas.microsoft.com/office/drawing/2014/main" id="{F39F3E23-0702-4128-A748-E14068E0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b="645"/>
          <a:stretch/>
        </p:blipFill>
        <p:spPr>
          <a:xfrm>
            <a:off x="8763000" y="2673508"/>
            <a:ext cx="1982776" cy="3428170"/>
          </a:xfrm>
          <a:prstGeom prst="rect">
            <a:avLst/>
          </a:prstGeom>
        </p:spPr>
      </p:pic>
      <p:pic>
        <p:nvPicPr>
          <p:cNvPr id="13" name="Obrázek 5">
            <a:extLst>
              <a:ext uri="{FF2B5EF4-FFF2-40B4-BE49-F238E27FC236}">
                <a16:creationId xmlns:a16="http://schemas.microsoft.com/office/drawing/2014/main" id="{AC18071D-9986-440D-AFA5-A11E60BB71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4" b="18677"/>
          <a:stretch/>
        </p:blipFill>
        <p:spPr>
          <a:xfrm>
            <a:off x="1044089" y="2666797"/>
            <a:ext cx="1948114" cy="3441592"/>
          </a:xfrm>
          <a:prstGeom prst="rect">
            <a:avLst/>
          </a:prstGeom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9941D47E-2EA6-4E76-CEA7-EDC23B4461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22696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4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uiExpand="1" build="p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Grid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Table-style layout</a:t>
            </a:r>
            <a:endParaRPr lang="cs-CZ" b="1" dirty="0"/>
          </a:p>
          <a:p>
            <a:r>
              <a:rPr lang="cs-CZ" dirty="0" err="1"/>
              <a:t>RowDefinitions</a:t>
            </a:r>
            <a:r>
              <a:rPr lang="cs-CZ" dirty="0"/>
              <a:t>, </a:t>
            </a:r>
            <a:r>
              <a:rPr lang="cs-CZ" dirty="0" err="1"/>
              <a:t>ColumnDefinitions</a:t>
            </a:r>
            <a:endParaRPr lang="cs-CZ" dirty="0"/>
          </a:p>
          <a:p>
            <a:pPr lvl="1"/>
            <a:r>
              <a:rPr lang="cs-CZ" dirty="0" err="1"/>
              <a:t>Width</a:t>
            </a:r>
            <a:r>
              <a:rPr lang="cs-CZ" dirty="0"/>
              <a:t> / </a:t>
            </a:r>
            <a:r>
              <a:rPr lang="cs-CZ" dirty="0" err="1"/>
              <a:t>Height</a:t>
            </a:r>
            <a:r>
              <a:rPr lang="cs-CZ" dirty="0"/>
              <a:t> = 150 | * | Auto</a:t>
            </a:r>
          </a:p>
          <a:p>
            <a:r>
              <a:rPr lang="cs-CZ" dirty="0" err="1"/>
              <a:t>Grid.Row</a:t>
            </a:r>
            <a:r>
              <a:rPr lang="cs-CZ" dirty="0"/>
              <a:t>, </a:t>
            </a:r>
            <a:r>
              <a:rPr lang="cs-CZ" dirty="0" err="1"/>
              <a:t>Grid.Column</a:t>
            </a:r>
            <a:r>
              <a:rPr lang="en-US" dirty="0"/>
              <a:t> – placement of control in the Grid</a:t>
            </a:r>
          </a:p>
          <a:p>
            <a:r>
              <a:rPr lang="cs-CZ" dirty="0" err="1"/>
              <a:t>Grid.RowSpan</a:t>
            </a:r>
            <a:r>
              <a:rPr lang="cs-CZ" dirty="0"/>
              <a:t>, </a:t>
            </a:r>
            <a:r>
              <a:rPr lang="cs-CZ" dirty="0" err="1"/>
              <a:t>Grid.ColumnSpan</a:t>
            </a:r>
            <a:r>
              <a:rPr lang="cs-CZ" dirty="0"/>
              <a:t> –</a:t>
            </a:r>
            <a:r>
              <a:rPr lang="en-US" dirty="0"/>
              <a:t> control can span over multiple “cells”</a:t>
            </a:r>
            <a:endParaRPr lang="cs-CZ" dirty="0"/>
          </a:p>
          <a:p>
            <a:r>
              <a:rPr lang="en-US" dirty="0"/>
              <a:t>Ho</a:t>
            </a:r>
            <a:r>
              <a:rPr lang="sk-SK" dirty="0" err="1"/>
              <a:t>rizontalSpacing</a:t>
            </a:r>
            <a:r>
              <a:rPr lang="sk-SK" dirty="0"/>
              <a:t>, </a:t>
            </a:r>
            <a:r>
              <a:rPr lang="sk-SK" dirty="0" err="1"/>
              <a:t>VerticalSpacing</a:t>
            </a:r>
            <a:r>
              <a:rPr lang="sk-SK" dirty="0"/>
              <a:t> – </a:t>
            </a:r>
            <a:r>
              <a:rPr lang="en-US" dirty="0"/>
              <a:t>empty space between “cells”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B886212-198A-BBC4-3859-B93A379B4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0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E42D-DF43-4897-B1BC-0AD82C31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459A-FF9E-40E0-8033-EAA88ECB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HorizontalStackLayout</a:t>
            </a:r>
            <a:r>
              <a:rPr lang="en-US" dirty="0"/>
              <a:t>, </a:t>
            </a:r>
            <a:r>
              <a:rPr lang="en-US" dirty="0" err="1"/>
              <a:t>VerticalStackLayout</a:t>
            </a:r>
            <a:endParaRPr lang="en-US" dirty="0"/>
          </a:p>
          <a:p>
            <a:pPr lvl="1"/>
            <a:r>
              <a:rPr lang="en-US" dirty="0"/>
              <a:t>Individual layouts for single direction</a:t>
            </a:r>
          </a:p>
          <a:p>
            <a:pPr lvl="1"/>
            <a:r>
              <a:rPr lang="en-US" dirty="0"/>
              <a:t>Separate </a:t>
            </a:r>
            <a:r>
              <a:rPr lang="en-US" dirty="0" err="1"/>
              <a:t>LayoutManagers</a:t>
            </a:r>
            <a:r>
              <a:rPr lang="en-US" dirty="0"/>
              <a:t> with Measure methods</a:t>
            </a:r>
          </a:p>
          <a:p>
            <a:pPr lvl="1"/>
            <a:r>
              <a:rPr lang="en-US" dirty="0"/>
              <a:t>Recommended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StackLayout</a:t>
            </a:r>
            <a:endParaRPr lang="en-US" dirty="0"/>
          </a:p>
          <a:p>
            <a:pPr lvl="1"/>
            <a:r>
              <a:rPr lang="en-US" dirty="0"/>
              <a:t>Wraps </a:t>
            </a:r>
            <a:r>
              <a:rPr lang="en-US" b="1" dirty="0" err="1"/>
              <a:t>HorizontalStackLayout</a:t>
            </a:r>
            <a:r>
              <a:rPr lang="en-US" dirty="0"/>
              <a:t> and </a:t>
            </a:r>
            <a:r>
              <a:rPr lang="en-US" b="1" dirty="0" err="1"/>
              <a:t>VerticalStackLayout</a:t>
            </a:r>
            <a:endParaRPr lang="en-US" b="1" dirty="0"/>
          </a:p>
          <a:p>
            <a:pPr lvl="1"/>
            <a:r>
              <a:rPr lang="en-US" dirty="0"/>
              <a:t>Has Orientation</a:t>
            </a:r>
          </a:p>
          <a:p>
            <a:pPr lvl="1"/>
            <a:r>
              <a:rPr lang="en-US" dirty="0"/>
              <a:t>Useful for adaptive layouts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0E668-D045-D9EB-4895-86835BBE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9087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8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0648FB-4388-443C-8D4E-4A9FF033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32F20-34EA-4D53-8695-413F791C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2671" y="4960137"/>
            <a:ext cx="41483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D762E-DA8D-419A-BA44-68B93D3D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F8EC0-6D53-41A5-A82F-6C23A33E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7048"/>
            <a:ext cx="9618133" cy="2960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Layouts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F95953-8E19-4C01-997F-0E959B52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552199" y="523445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CA9B6E6C-5669-2D0A-51A6-DA3D0A962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664271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4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81-9CB2-7354-4F18-A19F19E3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97FA-80CD-2974-B7F4-01E920ED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Introduction</a:t>
            </a:r>
            <a:endParaRPr lang="sk-SK" dirty="0"/>
          </a:p>
          <a:p>
            <a:r>
              <a:rPr lang="sk-SK" dirty="0"/>
              <a:t>Design – XAML</a:t>
            </a:r>
          </a:p>
          <a:p>
            <a:r>
              <a:rPr lang="sk-SK" dirty="0" err="1"/>
              <a:t>Architecture</a:t>
            </a:r>
            <a:r>
              <a:rPr lang="sk-SK" dirty="0"/>
              <a:t> – MVVM</a:t>
            </a:r>
          </a:p>
          <a:p>
            <a:r>
              <a:rPr lang="sk-SK" dirty="0" err="1"/>
              <a:t>Architecture</a:t>
            </a:r>
            <a:r>
              <a:rPr lang="sk-SK" dirty="0"/>
              <a:t> – </a:t>
            </a:r>
            <a:r>
              <a:rPr lang="sk-SK" dirty="0" err="1"/>
              <a:t>IoC</a:t>
            </a:r>
            <a:r>
              <a:rPr lang="sk-SK" dirty="0"/>
              <a:t>/DI</a:t>
            </a:r>
          </a:p>
          <a:p>
            <a:r>
              <a:rPr lang="sk-SK" dirty="0" err="1"/>
              <a:t>Storage</a:t>
            </a:r>
            <a:endParaRPr lang="sk-SK" dirty="0"/>
          </a:p>
          <a:p>
            <a:r>
              <a:rPr lang="sk-SK" dirty="0" err="1"/>
              <a:t>Networking</a:t>
            </a:r>
            <a:r>
              <a:rPr lang="sk-SK" dirty="0"/>
              <a:t> – API</a:t>
            </a:r>
          </a:p>
          <a:p>
            <a:r>
              <a:rPr lang="sk-SK" dirty="0"/>
              <a:t>Bonus?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A5B38-4587-ED6F-3EBC-1478A6632B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748444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75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91669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05107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18545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31983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45420" y="2220115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91669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05107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8545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91669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05107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8545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31983" y="361118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45419" y="2915647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45419" y="361117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88719" y="4306714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sk-SK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602156" y="4306713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15593" y="4306712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745420" y="43124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1669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05107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29030" y="4306711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15592" y="500224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Controls</a:t>
            </a:r>
          </a:p>
        </p:txBody>
      </p:sp>
      <p:sp>
        <p:nvSpPr>
          <p:cNvPr id="34" name="Rounded Rectangle 17"/>
          <p:cNvSpPr/>
          <p:nvPr/>
        </p:nvSpPr>
        <p:spPr>
          <a:xfrm>
            <a:off x="7031983" y="2915648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05763E95-3B59-47A2-9D38-4A49CB42D32B}"/>
              </a:ext>
            </a:extLst>
          </p:cNvPr>
          <p:cNvSpPr/>
          <p:nvPr/>
        </p:nvSpPr>
        <p:spPr>
          <a:xfrm>
            <a:off x="7026077" y="5002240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324" dirty="0" err="1">
                <a:solidFill>
                  <a:schemeClr val="bg2"/>
                </a:solidFill>
                <a:cs typeface="Helvetica Light"/>
              </a:rPr>
              <a:t>Map</a:t>
            </a:r>
            <a:endParaRPr lang="en-US" sz="1324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A3A0E90F-D87D-43BD-BA87-4276851706EB}"/>
              </a:ext>
            </a:extLst>
          </p:cNvPr>
          <p:cNvSpPr/>
          <p:nvPr/>
        </p:nvSpPr>
        <p:spPr>
          <a:xfrm>
            <a:off x="8745418" y="5013719"/>
            <a:ext cx="1525423" cy="499735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4" dirty="0">
                <a:solidFill>
                  <a:schemeClr val="bg2"/>
                </a:solidFill>
                <a:cs typeface="Helvetica Light"/>
              </a:rPr>
              <a:t>…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65AD255-9BE3-5C88-7AAB-E6F4517B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85360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962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Content</a:t>
            </a:r>
            <a:r>
              <a:rPr lang="sk-SK" dirty="0"/>
              <a:t> </a:t>
            </a:r>
            <a:r>
              <a:rPr lang="sk-SK" dirty="0" err="1"/>
              <a:t>Presentation</a:t>
            </a:r>
            <a:endParaRPr lang="cs-CZ" dirty="0"/>
          </a:p>
        </p:txBody>
      </p:sp>
      <p:pic>
        <p:nvPicPr>
          <p:cNvPr id="1028" name="Picture 4" descr="https://docs.microsoft.com/en-us/xamarin/xamarin-forms/user-interface/controls/views-images/Label-Large.png#lightbox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73" y="1761745"/>
            <a:ext cx="2438400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cs.microsoft.com/en-us/xamarin/xamarin-forms/user-interface/controls/views-images/Image-Large.png#lightbox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61744"/>
            <a:ext cx="2438400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ocs.microsoft.com/en-us/xamarin/xamarin-forms/user-interface/controls/views-images/BoxView-Large.png#lightbox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28" y="1764701"/>
            <a:ext cx="2438401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ocs.microsoft.com/en-us/xamarin/xamarin-forms/user-interface/controls/views-images/WebView-Large.png#lightbox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44" y="4310321"/>
            <a:ext cx="2561822" cy="2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s.microsoft.com/en-us/xamarin/xamarin-forms/user-interface/controls/views-images/OpenGLView-Large.png#lightbox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99" y="4385497"/>
            <a:ext cx="2410602" cy="224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https://docs.microsoft.com/en-us/xamarin/xamarin-forms/user-interface/controls/views-images/Map-Large.png#lightbox">
            <a:extLst>
              <a:ext uri="{FF2B5EF4-FFF2-40B4-BE49-F238E27FC236}">
                <a16:creationId xmlns:a16="http://schemas.microsoft.com/office/drawing/2014/main" id="{44AEA60B-9480-EEFF-5560-38DC6F25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84" y="4389849"/>
            <a:ext cx="2415286" cy="22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BF2EC4-7D7B-9F6E-A562-CAEF3CCFD2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69535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Actionable</a:t>
            </a:r>
            <a:r>
              <a:rPr lang="sk-SK" dirty="0"/>
              <a:t> Controls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7093" y="1761745"/>
            <a:ext cx="2434959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1744"/>
            <a:ext cx="2428359" cy="22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32972" y="1764701"/>
            <a:ext cx="2428913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0A0D26D-0385-4391-AE65-7537A1BA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36260"/>
            <a:ext cx="2561822" cy="23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F8A6E065-4943-42E7-9E4E-E8D237D3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3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FA6F280-68AD-61FE-2C5E-F49808239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53187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Setting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5373" y="1764872"/>
            <a:ext cx="2438400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76800" y="1761823"/>
            <a:ext cx="2438400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4701"/>
            <a:ext cx="2435407" cy="2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696344" y="4317146"/>
            <a:ext cx="2561822" cy="238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B0C0DA7-B971-49F3-AE7C-195FE42B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398665"/>
            <a:ext cx="2410602" cy="22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D62A0A2-DB62-4DEF-BCFF-3B4E0CAC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039784" y="4392737"/>
            <a:ext cx="2415286" cy="22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46553FF-9E8E-7FAC-B993-90A087C0E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883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Editing</a:t>
            </a:r>
            <a:r>
              <a:rPr lang="sk-SK" dirty="0"/>
              <a:t> Text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1745"/>
            <a:ext cx="2426376" cy="22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66517"/>
            <a:ext cx="2428359" cy="22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CAA56D9-DE4C-01FF-BD43-FA6784F62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433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Activity</a:t>
            </a:r>
            <a:r>
              <a:rPr lang="sk-SK" dirty="0"/>
              <a:t> </a:t>
            </a:r>
            <a:r>
              <a:rPr lang="sk-SK" dirty="0" err="1"/>
              <a:t>Indication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1384" y="1763870"/>
            <a:ext cx="2426376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70380"/>
            <a:ext cx="2428359" cy="22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3FD97A2-CC9F-424C-BD63-541AC71DD51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1B4CA760-47AC-2DDF-EF3C-3E91E87D25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152400" y="15240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037360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err="1"/>
              <a:t>Collections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28633" y="1764872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0060" y="1764871"/>
            <a:ext cx="2431879" cy="227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2AB114-E5C7-4927-8738-4A38C7CA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29725" y="1767745"/>
            <a:ext cx="2435407" cy="22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86B78-00F4-4997-9F46-D92E7BF3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702863" y="4338202"/>
            <a:ext cx="2548784" cy="2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B19B4-3889-4B36-A1BB-347D596C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890699" y="4404752"/>
            <a:ext cx="2410602" cy="220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B2057B0-3E45-6E29-1331-D1A54FD10D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8873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CB20-28A0-4425-B4EB-BE75036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Pop-ups</a:t>
            </a:r>
            <a:endParaRPr lang="cs-CZ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B0A6B-A099-43B5-9D75-E4C2F04DB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33645" y="1763870"/>
            <a:ext cx="2421853" cy="227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042F05-7343-4F92-BBD0-03ACFAA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81820" y="1781694"/>
            <a:ext cx="2428359" cy="2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42E691-A3C7-1CE9-0AE3-F0CCBA16A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3920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7742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26433" y="1073945"/>
            <a:ext cx="8741569" cy="67508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Commercial components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4297" y="2468411"/>
            <a:ext cx="5585840" cy="2487154"/>
            <a:chOff x="388938" y="2881508"/>
            <a:chExt cx="7597131" cy="3382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623"/>
            <a:stretch/>
          </p:blipFill>
          <p:spPr>
            <a:xfrm>
              <a:off x="388938" y="2881508"/>
              <a:ext cx="759713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951"/>
            <a:stretch/>
          </p:blipFill>
          <p:spPr>
            <a:xfrm>
              <a:off x="427038" y="4380110"/>
              <a:ext cx="7559031" cy="1884100"/>
            </a:xfrm>
            <a:prstGeom prst="rect">
              <a:avLst/>
            </a:prstGeom>
          </p:spPr>
        </p:pic>
      </p:grp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F031FDB-577F-2CCD-ED4D-EC17557F8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59664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095721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ContentPage</a:t>
            </a:r>
            <a:endParaRPr lang="cs-CZ" sz="3000" b="1" dirty="0"/>
          </a:p>
          <a:p>
            <a:pPr algn="ctr"/>
            <a:r>
              <a:rPr lang="en-US" sz="2400" dirty="0"/>
              <a:t>Single content</a:t>
            </a:r>
            <a:endParaRPr lang="cs-CZ" sz="24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r="164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cs-CZ" sz="3000" b="1" dirty="0" err="1"/>
              <a:t>FlyoutPage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Items + detail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" r="884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0018437-E68F-41BB-AA62-56B127C2F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69597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Course</a:t>
            </a:r>
            <a:r>
              <a:rPr lang="sk-SK" dirty="0"/>
              <a:t> </a:t>
            </a:r>
            <a:r>
              <a:rPr lang="sk-SK" dirty="0" err="1"/>
              <a:t>organization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7E396DBE-DA2B-3AAF-1B7D-A68C68C05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923823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09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2FB38B9-C873-497B-8279-2D1A98BA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E32A623E-3F45-414D-8636-A4FF2E881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6875" y="1812762"/>
            <a:ext cx="3010688" cy="468919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3000" b="1" dirty="0" err="1"/>
              <a:t>TabbedPage</a:t>
            </a:r>
            <a:endParaRPr lang="cs-CZ" sz="3000" b="1" dirty="0"/>
          </a:p>
          <a:p>
            <a:pPr algn="ctr"/>
            <a:r>
              <a:rPr lang="en-US" sz="2500" dirty="0"/>
              <a:t>Tabs</a:t>
            </a:r>
            <a:endParaRPr lang="cs-CZ" sz="2500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D126C9-A16C-42F6-88D3-3BD9144C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r="4365"/>
          <a:stretch/>
        </p:blipFill>
        <p:spPr>
          <a:xfrm>
            <a:off x="2570831" y="3272268"/>
            <a:ext cx="1982776" cy="3441593"/>
          </a:xfrm>
          <a:prstGeom prst="rect">
            <a:avLst/>
          </a:prstGeom>
        </p:spPr>
      </p:pic>
      <p:sp>
        <p:nvSpPr>
          <p:cNvPr id="10" name="Zástupný symbol pro obsah 5">
            <a:extLst>
              <a:ext uri="{FF2B5EF4-FFF2-40B4-BE49-F238E27FC236}">
                <a16:creationId xmlns:a16="http://schemas.microsoft.com/office/drawing/2014/main" id="{3A73B6E8-8F96-4C8D-A65E-5C71AE716C80}"/>
              </a:ext>
            </a:extLst>
          </p:cNvPr>
          <p:cNvSpPr txBox="1">
            <a:spLocks/>
          </p:cNvSpPr>
          <p:nvPr/>
        </p:nvSpPr>
        <p:spPr>
          <a:xfrm>
            <a:off x="7124438" y="1812762"/>
            <a:ext cx="3010688" cy="4689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3000" b="1" dirty="0" err="1"/>
              <a:t>NavigationPage</a:t>
            </a:r>
            <a:endParaRPr lang="sk-SK" sz="3000" b="1" dirty="0"/>
          </a:p>
          <a:p>
            <a:pPr marL="0" indent="0" algn="ctr">
              <a:buNone/>
            </a:pPr>
            <a:r>
              <a:rPr lang="en-US" sz="2500" dirty="0"/>
              <a:t>Enables navigation</a:t>
            </a:r>
            <a:endParaRPr lang="cs-CZ" sz="2500" dirty="0"/>
          </a:p>
        </p:txBody>
      </p:sp>
      <p:pic>
        <p:nvPicPr>
          <p:cNvPr id="13" name="Obrázek 5">
            <a:extLst>
              <a:ext uri="{FF2B5EF4-FFF2-40B4-BE49-F238E27FC236}">
                <a16:creationId xmlns:a16="http://schemas.microsoft.com/office/drawing/2014/main" id="{C648C75A-8224-4950-B253-85F8640A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 r="948"/>
          <a:stretch/>
        </p:blipFill>
        <p:spPr>
          <a:xfrm>
            <a:off x="7655725" y="3272269"/>
            <a:ext cx="1948114" cy="3441592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82C4E2-5DD9-457E-9EFB-AE65969C8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5146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0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pages</a:t>
            </a:r>
            <a:endParaRPr lang="sk-SK" dirty="0"/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E4A45E84-EEEA-43EE-ACB9-63A5A7622F30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displayed page is in </a:t>
            </a:r>
            <a:r>
              <a:rPr lang="cs-CZ" dirty="0" err="1"/>
              <a:t>App.xaml.cs</a:t>
            </a:r>
            <a:endParaRPr lang="cs-CZ" dirty="0"/>
          </a:p>
          <a:p>
            <a:pPr lvl="1"/>
            <a:r>
              <a:rPr lang="en-US" dirty="0"/>
              <a:t>Default - </a:t>
            </a:r>
            <a:r>
              <a:rPr lang="cs-CZ" dirty="0" err="1"/>
              <a:t>MainPage</a:t>
            </a:r>
            <a:endParaRPr lang="cs-CZ" dirty="0"/>
          </a:p>
          <a:p>
            <a:endParaRPr lang="sk-SK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034AD30-7B31-4325-99C3-89F5946A03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92726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80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067B-FE07-4480-BD64-8FCBA7CD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Today</a:t>
            </a:r>
            <a:r>
              <a:rPr lang="en-US" dirty="0"/>
              <a:t>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DE9-2395-4C00-88B2-6E288D75A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introduction</a:t>
            </a:r>
            <a:endParaRPr lang="sk-SK" dirty="0"/>
          </a:p>
          <a:p>
            <a:r>
              <a:rPr lang="en-US" dirty="0"/>
              <a:t>Get in touch with .NET MAUI</a:t>
            </a:r>
          </a:p>
          <a:p>
            <a:r>
              <a:rPr lang="en-US" dirty="0"/>
              <a:t>Go through environment setup</a:t>
            </a:r>
          </a:p>
          <a:p>
            <a:r>
              <a:rPr lang="en-US" dirty="0"/>
              <a:t>Get to know available layouts and controls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90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97D4-6562-4264-8F8B-EE32B863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47FA-7106-469D-8C1E-AE6AA367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38650"/>
          </a:xfrm>
        </p:spPr>
        <p:txBody>
          <a:bodyPr>
            <a:normAutofit/>
          </a:bodyPr>
          <a:lstStyle/>
          <a:p>
            <a:r>
              <a:rPr lang="en-US" dirty="0"/>
              <a:t>Interactive syllabi – IS</a:t>
            </a:r>
          </a:p>
          <a:p>
            <a:r>
              <a:rPr lang="en-US" dirty="0"/>
              <a:t>Materials – GitHub </a:t>
            </a:r>
            <a:r>
              <a:rPr lang="en-US" dirty="0">
                <a:hlinkClick r:id="rId2"/>
              </a:rPr>
              <a:t>https://github.com/jasho/pv239-maui</a:t>
            </a:r>
            <a:endParaRPr lang="en-US" dirty="0"/>
          </a:p>
          <a:p>
            <a:r>
              <a:rPr lang="en-US" dirty="0"/>
              <a:t>Stream/recordings –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sz="1700" dirty="0">
                <a:hlinkClick r:id="rId3"/>
              </a:rPr>
              <a:t>https://youtube.com/playlist?list=PLMD3_JXajX1jwboYAxZHOLu0M9DwkOF4z</a:t>
            </a:r>
            <a:r>
              <a:rPr lang="en-US" sz="1700" dirty="0"/>
              <a:t> </a:t>
            </a:r>
          </a:p>
          <a:p>
            <a:r>
              <a:rPr lang="en-US" dirty="0" err="1"/>
              <a:t>Excercises</a:t>
            </a:r>
            <a:endParaRPr lang="sk-SK" dirty="0"/>
          </a:p>
          <a:p>
            <a:r>
              <a:rPr lang="en-US" dirty="0"/>
              <a:t>Homework</a:t>
            </a:r>
            <a:endParaRPr lang="sk-SK" dirty="0"/>
          </a:p>
          <a:p>
            <a:r>
              <a:rPr lang="en-US" dirty="0"/>
              <a:t>Project</a:t>
            </a:r>
            <a:endParaRPr lang="sk-SK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E241B3E-C99B-3FCC-7DF0-AC48B8FCD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118958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37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C92E-FB12-4C90-B6D9-A47BDB0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C75E-60E3-4D1A-BA4B-C675C22D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CookBook</a:t>
            </a:r>
            <a:endParaRPr lang="sk-SK" dirty="0"/>
          </a:p>
          <a:p>
            <a:r>
              <a:rPr lang="sk-SK" dirty="0"/>
              <a:t>Android, </a:t>
            </a:r>
            <a:r>
              <a:rPr lang="sk-SK" dirty="0" err="1"/>
              <a:t>iOS</a:t>
            </a:r>
            <a:r>
              <a:rPr lang="sk-SK" dirty="0"/>
              <a:t>, Windows</a:t>
            </a:r>
          </a:p>
          <a:p>
            <a:r>
              <a:rPr lang="sk-SK" dirty="0" err="1"/>
              <a:t>Communication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API</a:t>
            </a:r>
          </a:p>
          <a:p>
            <a:r>
              <a:rPr lang="sk-SK" dirty="0" err="1"/>
              <a:t>Basic</a:t>
            </a:r>
            <a:r>
              <a:rPr lang="sk-SK" dirty="0"/>
              <a:t> CRUD </a:t>
            </a:r>
            <a:r>
              <a:rPr lang="sk-SK" dirty="0" err="1"/>
              <a:t>operations</a:t>
            </a:r>
            <a:endParaRPr lang="sk-SK" dirty="0"/>
          </a:p>
          <a:p>
            <a:r>
              <a:rPr lang="sk-SK" dirty="0" err="1"/>
              <a:t>Saving</a:t>
            </a:r>
            <a:r>
              <a:rPr lang="sk-SK" dirty="0"/>
              <a:t> of </a:t>
            </a:r>
            <a:r>
              <a:rPr lang="sk-SK" dirty="0" err="1"/>
              <a:t>settings</a:t>
            </a:r>
            <a:endParaRPr lang="sk-SK" dirty="0"/>
          </a:p>
          <a:p>
            <a:r>
              <a:rPr lang="sk-SK" dirty="0"/>
              <a:t>MVVM </a:t>
            </a:r>
            <a:r>
              <a:rPr lang="sk-SK" dirty="0" err="1"/>
              <a:t>architecture</a:t>
            </a:r>
            <a:endParaRPr lang="sk-SK" dirty="0"/>
          </a:p>
          <a:p>
            <a:r>
              <a:rPr lang="sk-SK" dirty="0"/>
              <a:t>Shell </a:t>
            </a:r>
            <a:r>
              <a:rPr lang="sk-SK" dirty="0" err="1"/>
              <a:t>navigation</a:t>
            </a:r>
            <a:endParaRPr lang="sk-S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4ACC1B-73C7-FAF0-C86B-4ADBDEAF7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883109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2D23-E034-4526-A348-632CF37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sk-SK"/>
              <a:t>Standard</a:t>
            </a:r>
            <a:r>
              <a:rPr lang="sk-SK" dirty="0"/>
              <a:t>“ </a:t>
            </a:r>
            <a:r>
              <a:rPr lang="en-US" dirty="0"/>
              <a:t>Application Development</a:t>
            </a:r>
            <a:endParaRPr lang="cs-CZ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38A4AE-BA05-48BE-A030-F9D8A10AB5AF}"/>
              </a:ext>
            </a:extLst>
          </p:cNvPr>
          <p:cNvSpPr/>
          <p:nvPr/>
        </p:nvSpPr>
        <p:spPr>
          <a:xfrm>
            <a:off x="3692527" y="2367450"/>
            <a:ext cx="1620180" cy="3024336"/>
          </a:xfrm>
          <a:prstGeom prst="roundRect">
            <a:avLst/>
          </a:prstGeom>
          <a:solidFill>
            <a:srgbClr val="6D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Android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Java</a:t>
            </a:r>
          </a:p>
          <a:p>
            <a:pPr algn="ctr"/>
            <a:r>
              <a:rPr lang="en-US" sz="1600" dirty="0"/>
              <a:t>Kotlin</a:t>
            </a:r>
          </a:p>
          <a:p>
            <a:pPr algn="ctr"/>
            <a:endParaRPr lang="en-US" sz="1600" dirty="0"/>
          </a:p>
          <a:p>
            <a:pPr algn="ctr"/>
            <a:r>
              <a:rPr lang="en-US" sz="1500" dirty="0"/>
              <a:t>Android Studio</a:t>
            </a:r>
          </a:p>
          <a:p>
            <a:pPr algn="ctr"/>
            <a:endParaRPr lang="cs-CZ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C0FAF4-1D9E-433D-924E-49932F359710}"/>
              </a:ext>
            </a:extLst>
          </p:cNvPr>
          <p:cNvSpPr/>
          <p:nvPr/>
        </p:nvSpPr>
        <p:spPr>
          <a:xfrm>
            <a:off x="6632808" y="2387600"/>
            <a:ext cx="1620180" cy="3024336"/>
          </a:xfrm>
          <a:prstGeom prst="roundRect">
            <a:avLst/>
          </a:prstGeom>
          <a:solidFill>
            <a:srgbClr val="32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Windows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C#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Visual Studio</a:t>
            </a:r>
          </a:p>
          <a:p>
            <a:pPr algn="ctr"/>
            <a:endParaRPr lang="cs-CZ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53AEF-13A1-4F25-B2A8-752A15E66FE8}"/>
              </a:ext>
            </a:extLst>
          </p:cNvPr>
          <p:cNvSpPr/>
          <p:nvPr/>
        </p:nvSpPr>
        <p:spPr>
          <a:xfrm>
            <a:off x="1562336" y="2371725"/>
            <a:ext cx="1620180" cy="3024336"/>
          </a:xfrm>
          <a:prstGeom prst="roundRect">
            <a:avLst/>
          </a:prstGeom>
          <a:solidFill>
            <a:srgbClr val="F7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EA4-C277-4448-9716-E2C1658AC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347" y="2539071"/>
            <a:ext cx="600159" cy="57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2227-DC45-42A7-879F-B22ACC05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722" y="2497176"/>
            <a:ext cx="647790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4E2EA-459A-446C-A7A7-146B4C77F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820" y="2550669"/>
            <a:ext cx="600159" cy="60015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14A2BD-EB2E-4E2A-BF00-D22F1B9F1512}"/>
              </a:ext>
            </a:extLst>
          </p:cNvPr>
          <p:cNvSpPr/>
          <p:nvPr/>
        </p:nvSpPr>
        <p:spPr>
          <a:xfrm>
            <a:off x="8763000" y="2362200"/>
            <a:ext cx="1620180" cy="3024336"/>
          </a:xfrm>
          <a:prstGeom prst="roundRect">
            <a:avLst/>
          </a:prstGeom>
          <a:solidFill>
            <a:srgbClr val="6D7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Mac OS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Objective-C</a:t>
            </a:r>
          </a:p>
          <a:p>
            <a:pPr algn="ctr"/>
            <a:r>
              <a:rPr lang="en-US" sz="1600" dirty="0"/>
              <a:t>Swift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XCode</a:t>
            </a:r>
          </a:p>
          <a:p>
            <a:pPr algn="ctr"/>
            <a:endParaRPr lang="cs-CZ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FF843-1B14-45AB-AE2F-643B3C7F6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012" y="2525269"/>
            <a:ext cx="600159" cy="600159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109D0E-D387-030E-B2FF-922623D8DF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11470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274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7" y="1926946"/>
            <a:ext cx="61318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defTabSz="914377">
              <a:defRPr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377">
              <a:defRPr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1"/>
          </a:xfrm>
          <a:prstGeom prst="rect">
            <a:avLst/>
          </a:prstGeom>
          <a:solidFill>
            <a:srgbClr val="481C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7" y="2651270"/>
            <a:ext cx="4655761" cy="706837"/>
          </a:xfrm>
          <a:prstGeom prst="rect">
            <a:avLst/>
          </a:prstGeom>
          <a:solidFill>
            <a:srgbClr val="7D2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defRPr/>
            </a:pP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7" y="3541547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rgbClr val="70DA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rgbClr val="F7B5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600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  <a:endParaRPr lang="en-US" sz="16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rgbClr val="32C5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>
                  <a:defRPr/>
                </a:pPr>
                <a:r>
                  <a:rPr lang="sk-SK" sz="1400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</a:t>
                </a:r>
                <a:endParaRPr lang="en-US" sz="1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rgbClr val="6D72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defRPr/>
              </a:pPr>
              <a:r>
                <a:rPr lang="sk-SK" sz="16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  <a:endParaRPr lang="en-US" sz="1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BAE325-538C-4701-8D9B-515E4BEA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35" y="4733156"/>
            <a:ext cx="914563" cy="920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D29CA8-6462-465C-9A38-9ECF689BC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93" y="4733156"/>
            <a:ext cx="914564" cy="8909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D271A-7B5A-4373-854C-5CB557F9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53" y="4733156"/>
            <a:ext cx="363172" cy="660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A6D7EC-F7A3-4923-8099-E67D04CB7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76" y="4743864"/>
            <a:ext cx="363172" cy="66071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E8501-EC25-49AA-9A96-45A0144BBD67}"/>
              </a:ext>
            </a:extLst>
          </p:cNvPr>
          <p:cNvCxnSpPr>
            <a:stCxn id="3" idx="2"/>
            <a:endCxn id="40" idx="0"/>
          </p:cNvCxnSpPr>
          <p:nvPr/>
        </p:nvCxnSpPr>
        <p:spPr>
          <a:xfrm>
            <a:off x="1261336" y="4242631"/>
            <a:ext cx="2826" cy="501233"/>
          </a:xfrm>
          <a:prstGeom prst="line">
            <a:avLst/>
          </a:prstGeom>
          <a:ln w="19050">
            <a:solidFill>
              <a:srgbClr val="70DA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B8EC6F-2276-472C-AA88-58B43A7AA2D6}"/>
              </a:ext>
            </a:extLst>
          </p:cNvPr>
          <p:cNvCxnSpPr>
            <a:endCxn id="37" idx="0"/>
          </p:cNvCxnSpPr>
          <p:nvPr/>
        </p:nvCxnSpPr>
        <p:spPr>
          <a:xfrm>
            <a:off x="2463039" y="4282041"/>
            <a:ext cx="0" cy="45111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B5CC2C-539F-453C-A210-95164931A269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3679975" y="4242630"/>
            <a:ext cx="1" cy="490526"/>
          </a:xfrm>
          <a:prstGeom prst="line">
            <a:avLst/>
          </a:prstGeom>
          <a:ln w="19050">
            <a:solidFill>
              <a:srgbClr val="6D72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397040-FDDF-43C9-A235-6721561CE34E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4903017" y="4236878"/>
            <a:ext cx="1" cy="496278"/>
          </a:xfrm>
          <a:prstGeom prst="line">
            <a:avLst/>
          </a:prstGeom>
          <a:ln w="19050">
            <a:solidFill>
              <a:srgbClr val="32C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1579A950-2C35-4170-8D44-6719540C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7B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94" y="4885831"/>
            <a:ext cx="322489" cy="30765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301F4B6-2882-4EFD-B69E-6824CCAEE2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DA0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4932926"/>
            <a:ext cx="251035" cy="25103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CB2BD2E-F115-4539-824F-EC94BECE94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32C5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180" y="4923324"/>
            <a:ext cx="237674" cy="23767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085E70-B5C2-44DA-8458-D55CD89EF4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6D727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988" y="4885831"/>
            <a:ext cx="307973" cy="30797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19AE3-76B8-A5DB-5BA0-2D0B7A58D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85215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139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EE78-129A-4F95-B980-DBD779B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FFAA-DFE8-4077-9D1A-158246D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specific frameworks</a:t>
            </a:r>
          </a:p>
          <a:p>
            <a:pPr lvl="1"/>
            <a:r>
              <a:rPr lang="en-US" dirty="0"/>
              <a:t>.NET for Android</a:t>
            </a:r>
          </a:p>
          <a:p>
            <a:pPr lvl="1"/>
            <a:r>
              <a:rPr lang="en-US" dirty="0"/>
              <a:t>.NET for iOS</a:t>
            </a:r>
          </a:p>
          <a:p>
            <a:pPr lvl="1"/>
            <a:r>
              <a:rPr lang="en-US" dirty="0"/>
              <a:t>.NET for MacOS</a:t>
            </a:r>
          </a:p>
          <a:p>
            <a:pPr lvl="1"/>
            <a:r>
              <a:rPr lang="en-US" dirty="0"/>
              <a:t>Windows UI (</a:t>
            </a:r>
            <a:r>
              <a:rPr lang="en-US" dirty="0" err="1"/>
              <a:t>WinUI</a:t>
            </a:r>
            <a:r>
              <a:rPr lang="en-US" dirty="0"/>
              <a:t>) library</a:t>
            </a:r>
          </a:p>
          <a:p>
            <a:r>
              <a:rPr lang="en-US" dirty="0"/>
              <a:t>Common BCL - .NET 6</a:t>
            </a:r>
          </a:p>
          <a:p>
            <a:r>
              <a:rPr lang="en-US" dirty="0"/>
              <a:t>.NET Runtimes</a:t>
            </a:r>
          </a:p>
          <a:p>
            <a:pPr lvl="1"/>
            <a:r>
              <a:rPr lang="en-US" dirty="0"/>
              <a:t>Mono – Android, iOS, MacOS</a:t>
            </a:r>
          </a:p>
          <a:p>
            <a:pPr lvl="1"/>
            <a:r>
              <a:rPr lang="en-US" dirty="0"/>
              <a:t>WinRT</a:t>
            </a:r>
            <a:r>
              <a:rPr lang="sk-SK" dirty="0"/>
              <a:t>/Win32</a:t>
            </a:r>
            <a:r>
              <a:rPr lang="en-US" dirty="0"/>
              <a:t> –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1A8D0-5154-4EA1-13A9-15946613E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2457"/>
              </p:ext>
            </p:extLst>
          </p:nvPr>
        </p:nvGraphicFramePr>
        <p:xfrm>
          <a:off x="0" y="0"/>
          <a:ext cx="12192000" cy="35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1118</Words>
  <Application>Microsoft Office PowerPoint</Application>
  <PresentationFormat>Widescreen</PresentationFormat>
  <Paragraphs>474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Open Sans</vt:lpstr>
      <vt:lpstr>Segoe UI</vt:lpstr>
      <vt:lpstr>Tw Cen MT</vt:lpstr>
      <vt:lpstr>Tw Cen MT Condensed</vt:lpstr>
      <vt:lpstr>WeblySleek UI</vt:lpstr>
      <vt:lpstr>Wingdings 3</vt:lpstr>
      <vt:lpstr>Integral</vt:lpstr>
      <vt:lpstr>PV239 - 01 Introduction</vt:lpstr>
      <vt:lpstr>Introduction</vt:lpstr>
      <vt:lpstr>Exercises</vt:lpstr>
      <vt:lpstr>goals</vt:lpstr>
      <vt:lpstr>Course Organization</vt:lpstr>
      <vt:lpstr>Sample application</vt:lpstr>
      <vt:lpstr>“Standard“ Application Development</vt:lpstr>
      <vt:lpstr>.NET Multi-platform App UI</vt:lpstr>
      <vt:lpstr>How It Works - Structure</vt:lpstr>
      <vt:lpstr>How It Works - UI</vt:lpstr>
      <vt:lpstr>How It Works - Android</vt:lpstr>
      <vt:lpstr>How it Works - iOS</vt:lpstr>
      <vt:lpstr>How It Works – MacOS &amp; Windows</vt:lpstr>
      <vt:lpstr>How .NET MAUI Works</vt:lpstr>
      <vt:lpstr>.NET MAUI</vt:lpstr>
      <vt:lpstr>SETUP</vt:lpstr>
      <vt:lpstr>Visual studio workloads</vt:lpstr>
      <vt:lpstr>Ios development</vt:lpstr>
      <vt:lpstr>Create a new project</vt:lpstr>
      <vt:lpstr>Create a new project</vt:lpstr>
      <vt:lpstr>Create a new project</vt:lpstr>
      <vt:lpstr>Create a new project</vt:lpstr>
      <vt:lpstr>Project structure</vt:lpstr>
      <vt:lpstr>Layouts</vt:lpstr>
      <vt:lpstr>Layouts</vt:lpstr>
      <vt:lpstr>Layouts – StackLayout</vt:lpstr>
      <vt:lpstr>Grid</vt:lpstr>
      <vt:lpstr>StackLayout…</vt:lpstr>
      <vt:lpstr>Layouts</vt:lpstr>
      <vt:lpstr>Controls</vt:lpstr>
      <vt:lpstr>Content Presentation</vt:lpstr>
      <vt:lpstr>Actionable Controls</vt:lpstr>
      <vt:lpstr>Setting Values</vt:lpstr>
      <vt:lpstr>Editing Text</vt:lpstr>
      <vt:lpstr>Activity Indication</vt:lpstr>
      <vt:lpstr>Collections</vt:lpstr>
      <vt:lpstr>Pop-ups</vt:lpstr>
      <vt:lpstr>Commercial components</vt:lpstr>
      <vt:lpstr>Pages</vt:lpstr>
      <vt:lpstr>pages</vt:lpstr>
      <vt:lpstr>pages</vt:lpstr>
      <vt:lpstr>Today’s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Introduction</dc:title>
  <dc:creator>Roman Jašek</dc:creator>
  <cp:lastModifiedBy>Roman Jašek</cp:lastModifiedBy>
  <cp:revision>537</cp:revision>
  <dcterms:created xsi:type="dcterms:W3CDTF">2019-02-24T20:41:15Z</dcterms:created>
  <dcterms:modified xsi:type="dcterms:W3CDTF">2023-02-13T12:32:28Z</dcterms:modified>
</cp:coreProperties>
</file>